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7"/>
  </p:notesMasterIdLst>
  <p:sldIdLst>
    <p:sldId id="256" r:id="rId2"/>
    <p:sldId id="261" r:id="rId3"/>
    <p:sldId id="265" r:id="rId4"/>
    <p:sldId id="262" r:id="rId5"/>
    <p:sldId id="263" r:id="rId6"/>
    <p:sldId id="264" r:id="rId7"/>
    <p:sldId id="258" r:id="rId8"/>
    <p:sldId id="260" r:id="rId9"/>
    <p:sldId id="266" r:id="rId10"/>
    <p:sldId id="267" r:id="rId11"/>
    <p:sldId id="268" r:id="rId12"/>
    <p:sldId id="269" r:id="rId13"/>
    <p:sldId id="270" r:id="rId14"/>
    <p:sldId id="271"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8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F8376-402A-40D9-9F47-6973FE564497}" type="datetimeFigureOut">
              <a:rPr lang="en-GB" smtClean="0"/>
              <a:t>20/04/2013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A31B31-1148-4C88-93A9-1E4E45B9D2E0}" type="slidenum">
              <a:rPr lang="en-GB" smtClean="0"/>
              <a:t>‹#›</a:t>
            </a:fld>
            <a:endParaRPr lang="en-GB"/>
          </a:p>
        </p:txBody>
      </p:sp>
    </p:spTree>
    <p:extLst>
      <p:ext uri="{BB962C8B-B14F-4D97-AF65-F5344CB8AC3E}">
        <p14:creationId xmlns:p14="http://schemas.microsoft.com/office/powerpoint/2010/main" val="332254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8ACBB92-BCC3-482E-8F04-54F575345286}" type="slidenum">
              <a:rPr lang="en-GB" smtClean="0"/>
              <a:pPr/>
              <a:t>4</a:t>
            </a:fld>
            <a:endParaRPr lang="en-GB" dirty="0"/>
          </a:p>
        </p:txBody>
      </p:sp>
    </p:spTree>
    <p:extLst>
      <p:ext uri="{BB962C8B-B14F-4D97-AF65-F5344CB8AC3E}">
        <p14:creationId xmlns:p14="http://schemas.microsoft.com/office/powerpoint/2010/main" val="123062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Does anyone know what the component is?</a:t>
            </a:r>
          </a:p>
          <a:p>
            <a:r>
              <a:rPr lang="en-GB" sz="1200" dirty="0" smtClean="0"/>
              <a:t>What is it used for?</a:t>
            </a:r>
          </a:p>
          <a:p>
            <a:endParaRPr lang="en-GB" dirty="0"/>
          </a:p>
        </p:txBody>
      </p:sp>
      <p:sp>
        <p:nvSpPr>
          <p:cNvPr id="4" name="Slide Number Placeholder 3"/>
          <p:cNvSpPr>
            <a:spLocks noGrp="1"/>
          </p:cNvSpPr>
          <p:nvPr>
            <p:ph type="sldNum" sz="quarter" idx="10"/>
          </p:nvPr>
        </p:nvSpPr>
        <p:spPr/>
        <p:txBody>
          <a:bodyPr/>
          <a:lstStyle/>
          <a:p>
            <a:fld id="{86A31B31-1148-4C88-93A9-1E4E45B9D2E0}" type="slidenum">
              <a:rPr lang="en-GB" smtClean="0"/>
              <a:t>5</a:t>
            </a:fld>
            <a:endParaRPr lang="en-GB"/>
          </a:p>
        </p:txBody>
      </p:sp>
    </p:spTree>
    <p:extLst>
      <p:ext uri="{BB962C8B-B14F-4D97-AF65-F5344CB8AC3E}">
        <p14:creationId xmlns:p14="http://schemas.microsoft.com/office/powerpoint/2010/main" val="3785655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8ACBB92-BCC3-482E-8F04-54F575345286}" type="slidenum">
              <a:rPr lang="en-GB" smtClean="0"/>
              <a:pPr/>
              <a:t>15</a:t>
            </a:fld>
            <a:endParaRPr lang="en-GB" dirty="0"/>
          </a:p>
        </p:txBody>
      </p:sp>
    </p:spTree>
    <p:extLst>
      <p:ext uri="{BB962C8B-B14F-4D97-AF65-F5344CB8AC3E}">
        <p14:creationId xmlns:p14="http://schemas.microsoft.com/office/powerpoint/2010/main" val="123062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8FDF442-39A7-4ED5-B052-8F25AC1E75A8}" type="datetimeFigureOut">
              <a:rPr lang="en-GB" smtClean="0"/>
              <a:t>20/04/2013</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D4DA8F07-BECF-4228-81E3-E7E5252690B7}"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FDF442-39A7-4ED5-B052-8F25AC1E75A8}" type="datetimeFigureOut">
              <a:rPr lang="en-GB" smtClean="0"/>
              <a:t>20/04/2013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DA8F07-BECF-4228-81E3-E7E5252690B7}"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FDF442-39A7-4ED5-B052-8F25AC1E75A8}" type="datetimeFigureOut">
              <a:rPr lang="en-GB" smtClean="0"/>
              <a:t>20/04/2013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DA8F07-BECF-4228-81E3-E7E5252690B7}"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FDF442-39A7-4ED5-B052-8F25AC1E75A8}" type="datetimeFigureOut">
              <a:rPr lang="en-GB" smtClean="0"/>
              <a:t>20/04/2013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DA8F07-BECF-4228-81E3-E7E5252690B7}"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FDF442-39A7-4ED5-B052-8F25AC1E75A8}" type="datetimeFigureOut">
              <a:rPr lang="en-GB" smtClean="0"/>
              <a:t>20/04/2013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DA8F07-BECF-4228-81E3-E7E5252690B7}"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FDF442-39A7-4ED5-B052-8F25AC1E75A8}" type="datetimeFigureOut">
              <a:rPr lang="en-GB" smtClean="0"/>
              <a:t>20/04/2013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DA8F07-BECF-4228-81E3-E7E5252690B7}"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FDF442-39A7-4ED5-B052-8F25AC1E75A8}" type="datetimeFigureOut">
              <a:rPr lang="en-GB" smtClean="0"/>
              <a:t>20/04/2013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4DA8F07-BECF-4228-81E3-E7E5252690B7}"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8FDF442-39A7-4ED5-B052-8F25AC1E75A8}" type="datetimeFigureOut">
              <a:rPr lang="en-GB" smtClean="0"/>
              <a:t>20/04/2013</a:t>
            </a:fld>
            <a:endParaRPr lang="en-GB"/>
          </a:p>
        </p:txBody>
      </p:sp>
      <p:sp>
        <p:nvSpPr>
          <p:cNvPr id="8" name="Slide Number Placeholder 7"/>
          <p:cNvSpPr>
            <a:spLocks noGrp="1"/>
          </p:cNvSpPr>
          <p:nvPr>
            <p:ph type="sldNum" sz="quarter" idx="11"/>
          </p:nvPr>
        </p:nvSpPr>
        <p:spPr/>
        <p:txBody>
          <a:bodyPr/>
          <a:lstStyle/>
          <a:p>
            <a:fld id="{D4DA8F07-BECF-4228-81E3-E7E5252690B7}" type="slidenum">
              <a:rPr lang="en-GB" smtClean="0"/>
              <a:t>‹#›</a:t>
            </a:fld>
            <a:endParaRPr lang="en-GB"/>
          </a:p>
        </p:txBody>
      </p:sp>
      <p:sp>
        <p:nvSpPr>
          <p:cNvPr id="9" name="Footer Placeholder 8"/>
          <p:cNvSpPr>
            <a:spLocks noGrp="1"/>
          </p:cNvSpPr>
          <p:nvPr>
            <p:ph type="ftr" sz="quarter" idx="12"/>
          </p:nvPr>
        </p:nvSpPr>
        <p:spPr/>
        <p:txBody>
          <a:bodyPr/>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FDF442-39A7-4ED5-B052-8F25AC1E75A8}" type="datetimeFigureOut">
              <a:rPr lang="en-GB" smtClean="0"/>
              <a:t>20/04/2013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4DA8F07-BECF-4228-81E3-E7E5252690B7}"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FDF442-39A7-4ED5-B052-8F25AC1E75A8}" type="datetimeFigureOut">
              <a:rPr lang="en-GB" smtClean="0"/>
              <a:t>20/04/2013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156448" y="6422064"/>
            <a:ext cx="762000" cy="365125"/>
          </a:xfrm>
        </p:spPr>
        <p:txBody>
          <a:bodyPr/>
          <a:lstStyle/>
          <a:p>
            <a:fld id="{D4DA8F07-BECF-4228-81E3-E7E5252690B7}"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28FDF442-39A7-4ED5-B052-8F25AC1E75A8}" type="datetimeFigureOut">
              <a:rPr lang="en-GB" smtClean="0"/>
              <a:t>20/04/2013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DA8F07-BECF-4228-81E3-E7E5252690B7}"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28FDF442-39A7-4ED5-B052-8F25AC1E75A8}" type="datetimeFigureOut">
              <a:rPr lang="en-GB" smtClean="0"/>
              <a:t>20/04/2013</a:t>
            </a:fld>
            <a:endParaRPr lang="en-GB"/>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GB"/>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4DA8F07-BECF-4228-81E3-E7E5252690B7}" type="slidenum">
              <a:rPr lang="en-GB" smtClean="0"/>
              <a:t>‹#›</a:t>
            </a:fld>
            <a:endParaRPr lang="en-GB"/>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countdown_timer.exe" TargetMode="External"/><Relationship Id="rId2" Type="http://schemas.openxmlformats.org/officeDocument/2006/relationships/hyperlink" Target="http://skills4ict.webs.com/hardwar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countdown_timer.ex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780928"/>
            <a:ext cx="7772400" cy="1470025"/>
          </a:xfrm>
        </p:spPr>
        <p:txBody>
          <a:bodyPr/>
          <a:lstStyle/>
          <a:p>
            <a:pPr algn="ctr"/>
            <a:r>
              <a:rPr lang="en-GB" dirty="0" smtClean="0"/>
              <a:t>Year 10 </a:t>
            </a:r>
            <a:endParaRPr lang="en-GB" dirty="0"/>
          </a:p>
        </p:txBody>
      </p:sp>
      <p:sp>
        <p:nvSpPr>
          <p:cNvPr id="3" name="Subtitle 2"/>
          <p:cNvSpPr>
            <a:spLocks noGrp="1"/>
          </p:cNvSpPr>
          <p:nvPr>
            <p:ph type="subTitle" idx="1"/>
          </p:nvPr>
        </p:nvSpPr>
        <p:spPr>
          <a:xfrm>
            <a:off x="179512" y="836712"/>
            <a:ext cx="8712968" cy="1152128"/>
          </a:xfrm>
        </p:spPr>
        <p:txBody>
          <a:bodyPr>
            <a:normAutofit/>
          </a:bodyPr>
          <a:lstStyle/>
          <a:p>
            <a:pPr algn="ctr"/>
            <a:r>
              <a:rPr lang="en-GB" sz="3600" b="1" dirty="0" smtClean="0"/>
              <a:t>Functions </a:t>
            </a:r>
            <a:r>
              <a:rPr lang="en-GB" sz="2400" b="1" i="1" dirty="0" smtClean="0"/>
              <a:t>Of</a:t>
            </a:r>
            <a:r>
              <a:rPr lang="en-GB" sz="3600" b="1" dirty="0" smtClean="0"/>
              <a:t> Computer Hardware Components </a:t>
            </a:r>
            <a:endParaRPr lang="en-GB" sz="3600" b="1" dirty="0"/>
          </a:p>
        </p:txBody>
      </p:sp>
    </p:spTree>
    <p:extLst>
      <p:ext uri="{BB962C8B-B14F-4D97-AF65-F5344CB8AC3E}">
        <p14:creationId xmlns:p14="http://schemas.microsoft.com/office/powerpoint/2010/main" val="2884014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CPU (Central Processing Unit)</a:t>
            </a:r>
            <a:endParaRPr lang="en-GB" dirty="0"/>
          </a:p>
        </p:txBody>
      </p:sp>
      <p:sp>
        <p:nvSpPr>
          <p:cNvPr id="3" name="Content Placeholder 2"/>
          <p:cNvSpPr>
            <a:spLocks noGrp="1"/>
          </p:cNvSpPr>
          <p:nvPr>
            <p:ph idx="1"/>
          </p:nvPr>
        </p:nvSpPr>
        <p:spPr>
          <a:xfrm>
            <a:off x="457200" y="1600200"/>
            <a:ext cx="3847116" cy="4637112"/>
          </a:xfrm>
        </p:spPr>
        <p:txBody>
          <a:bodyPr>
            <a:normAutofit fontScale="70000" lnSpcReduction="20000"/>
          </a:bodyPr>
          <a:lstStyle/>
          <a:p>
            <a:pPr marL="36576" indent="0">
              <a:buNone/>
            </a:pPr>
            <a:r>
              <a:rPr lang="en-GB" dirty="0"/>
              <a:t>The processor, or CPU, of a computer is basically the brains of the computer. The processor is responsible for interpreting every code it receives from the other computer components, and making it usable to your operating system. Though it's simply a single chip, the processor's speed determines the overall speed of your computer. The CPU contains a control unit and the Arithmetic Logic Unit, or ALU.</a:t>
            </a:r>
            <a:br>
              <a:rPr lang="en-GB" dirty="0"/>
            </a:b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464141">
            <a:off x="4644008" y="2204864"/>
            <a:ext cx="3214464" cy="2630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4696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Hard drive</a:t>
            </a:r>
            <a:endParaRPr lang="en-GB" dirty="0"/>
          </a:p>
        </p:txBody>
      </p:sp>
      <p:sp>
        <p:nvSpPr>
          <p:cNvPr id="3" name="Content Placeholder 2"/>
          <p:cNvSpPr>
            <a:spLocks noGrp="1"/>
          </p:cNvSpPr>
          <p:nvPr>
            <p:ph idx="1"/>
          </p:nvPr>
        </p:nvSpPr>
        <p:spPr>
          <a:xfrm>
            <a:off x="457200" y="1600200"/>
            <a:ext cx="4474840" cy="4525963"/>
          </a:xfrm>
        </p:spPr>
        <p:txBody>
          <a:bodyPr>
            <a:normAutofit fontScale="70000" lnSpcReduction="20000"/>
          </a:bodyPr>
          <a:lstStyle/>
          <a:p>
            <a:pPr marL="36576" indent="0">
              <a:buNone/>
            </a:pPr>
            <a:r>
              <a:rPr lang="en-GB" dirty="0"/>
              <a:t>The hard drive part of your computer is also called the hard disk. Essentially, it is the part of the computer that stores your information. If you upload a picture to your computer, it is stored on the hard drive. Hard drive capacity is measure in megabytes, or MB, though some massive computer store in </a:t>
            </a:r>
            <a:r>
              <a:rPr lang="en-GB" dirty="0" err="1"/>
              <a:t>terrabytes</a:t>
            </a:r>
            <a:r>
              <a:rPr lang="en-GB" dirty="0"/>
              <a:t>, or TB. The hard drive is set of disk platters that sit inside the computer housing. Though other devices may store data, such as thumb drives, the hard drive is resident in your computer and cannot be removed</a:t>
            </a:r>
            <a:r>
              <a:rPr lang="en-GB" dirty="0" smtClean="0"/>
              <a:t>.</a:t>
            </a: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132856"/>
            <a:ext cx="3024336"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20010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Display Adapter</a:t>
            </a:r>
            <a:endParaRPr lang="en-GB" dirty="0"/>
          </a:p>
        </p:txBody>
      </p:sp>
      <p:sp>
        <p:nvSpPr>
          <p:cNvPr id="3" name="Content Placeholder 2"/>
          <p:cNvSpPr>
            <a:spLocks noGrp="1"/>
          </p:cNvSpPr>
          <p:nvPr>
            <p:ph idx="1"/>
          </p:nvPr>
        </p:nvSpPr>
        <p:spPr>
          <a:xfrm>
            <a:off x="457200" y="1600200"/>
            <a:ext cx="3754760" cy="4525963"/>
          </a:xfrm>
        </p:spPr>
        <p:txBody>
          <a:bodyPr>
            <a:normAutofit fontScale="70000" lnSpcReduction="20000"/>
          </a:bodyPr>
          <a:lstStyle/>
          <a:p>
            <a:pPr marL="36576" indent="0">
              <a:buNone/>
            </a:pPr>
            <a:r>
              <a:rPr lang="en-GB" dirty="0"/>
              <a:t>Whether a graphic card or part of the motherboard, the display adapter is the component of your computer that interprets video signal. They define how frequently your monitor refreshes, how many </a:t>
            </a:r>
            <a:r>
              <a:rPr lang="en-GB" dirty="0" err="1"/>
              <a:t>colors</a:t>
            </a:r>
            <a:r>
              <a:rPr lang="en-GB" dirty="0"/>
              <a:t> the display supports and the maximum resolutions. Gaming adapters are the most high-end type; they offer 3D graphics and require significant power and cooling</a:t>
            </a:r>
            <a:r>
              <a:rPr lang="en-GB" dirty="0" smtClean="0"/>
              <a:t>.</a:t>
            </a:r>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988840"/>
            <a:ext cx="3675400" cy="3062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5731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RAM </a:t>
            </a:r>
            <a:endParaRPr lang="en-GB" dirty="0"/>
          </a:p>
        </p:txBody>
      </p:sp>
      <p:sp>
        <p:nvSpPr>
          <p:cNvPr id="3" name="Content Placeholder 2"/>
          <p:cNvSpPr>
            <a:spLocks noGrp="1"/>
          </p:cNvSpPr>
          <p:nvPr>
            <p:ph idx="1"/>
          </p:nvPr>
        </p:nvSpPr>
        <p:spPr>
          <a:xfrm>
            <a:off x="457200" y="1600200"/>
            <a:ext cx="3466728" cy="4525963"/>
          </a:xfrm>
        </p:spPr>
        <p:txBody>
          <a:bodyPr>
            <a:normAutofit fontScale="62500" lnSpcReduction="20000"/>
          </a:bodyPr>
          <a:lstStyle/>
          <a:p>
            <a:pPr marL="36576" indent="0">
              <a:buNone/>
            </a:pPr>
            <a:r>
              <a:rPr lang="en-GB" dirty="0"/>
              <a:t>Random Access Memory, or RAM, is the part of your computer that is used as instant memory. RAM is always in use as a temporary location to execute instructions from your computer. For example, if you run many programs at once, you may need to upgrade your RAM because your computer is using more memory. RAM comes in many different configurations, such as Dynamic RAM, or DRAM, and SRAM, which runs at a higher </a:t>
            </a:r>
            <a:r>
              <a:rPr lang="en-GB" dirty="0" smtClean="0"/>
              <a:t>speed</a:t>
            </a:r>
            <a:endParaRPr lang="en-GB"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844824"/>
            <a:ext cx="4473847" cy="33510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18720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Optical Drive</a:t>
            </a:r>
            <a:endParaRPr lang="en-GB" dirty="0"/>
          </a:p>
        </p:txBody>
      </p:sp>
      <p:sp>
        <p:nvSpPr>
          <p:cNvPr id="3" name="Content Placeholder 2"/>
          <p:cNvSpPr>
            <a:spLocks noGrp="1"/>
          </p:cNvSpPr>
          <p:nvPr>
            <p:ph idx="1"/>
          </p:nvPr>
        </p:nvSpPr>
        <p:spPr>
          <a:xfrm>
            <a:off x="457200" y="1600200"/>
            <a:ext cx="4114800" cy="4525963"/>
          </a:xfrm>
        </p:spPr>
        <p:txBody>
          <a:bodyPr>
            <a:normAutofit fontScale="85000" lnSpcReduction="20000"/>
          </a:bodyPr>
          <a:lstStyle/>
          <a:p>
            <a:r>
              <a:rPr lang="en-GB" dirty="0"/>
              <a:t>An optical drive uses light to read and write data. It is the drive you use to burn CDs, DVDs and Blu-Ray discs. Optical drives can be either slot loading, or tray loading and come in many different configurations. Optical drives connect directly to the motherboard of the computer</a:t>
            </a:r>
            <a:r>
              <a:rPr lang="en-GB" dirty="0" smtClean="0"/>
              <a:t>.</a:t>
            </a:r>
            <a:endParaRPr lang="en-GB"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2276872"/>
            <a:ext cx="3168352" cy="2640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32642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476672"/>
            <a:ext cx="3765104" cy="864096"/>
          </a:xfrm>
        </p:spPr>
        <p:txBody>
          <a:bodyPr>
            <a:noAutofit/>
          </a:bodyPr>
          <a:lstStyle/>
          <a:p>
            <a:pPr algn="ctr"/>
            <a:r>
              <a:rPr lang="en-GB" sz="3200" b="1" dirty="0" smtClean="0"/>
              <a:t>Learning Objectives</a:t>
            </a:r>
            <a:endParaRPr lang="en-GB" sz="3200" b="1" dirty="0"/>
          </a:p>
        </p:txBody>
      </p:sp>
      <p:sp>
        <p:nvSpPr>
          <p:cNvPr id="3" name="Content Placeholder 2"/>
          <p:cNvSpPr>
            <a:spLocks noGrp="1"/>
          </p:cNvSpPr>
          <p:nvPr>
            <p:ph idx="1"/>
          </p:nvPr>
        </p:nvSpPr>
        <p:spPr>
          <a:xfrm>
            <a:off x="4499992" y="1700808"/>
            <a:ext cx="4104456" cy="4853136"/>
          </a:xfrm>
        </p:spPr>
        <p:txBody>
          <a:bodyPr>
            <a:noAutofit/>
          </a:bodyPr>
          <a:lstStyle/>
          <a:p>
            <a:r>
              <a:rPr lang="en-GB" sz="2400" dirty="0" smtClean="0"/>
              <a:t>Understand and Identify hardware components</a:t>
            </a:r>
          </a:p>
          <a:p>
            <a:endParaRPr lang="en-GB" sz="2400" dirty="0" smtClean="0"/>
          </a:p>
          <a:p>
            <a:r>
              <a:rPr lang="en-GB" sz="2400" dirty="0" smtClean="0"/>
              <a:t>Learn the functions of a hardware component/s</a:t>
            </a:r>
            <a:endParaRPr lang="en-GB" sz="2400" dirty="0"/>
          </a:p>
          <a:p>
            <a:pPr marL="36576" indent="0">
              <a:buNone/>
            </a:pPr>
            <a:endParaRPr lang="en-GB" sz="2400" dirty="0"/>
          </a:p>
        </p:txBody>
      </p:sp>
      <p:sp>
        <p:nvSpPr>
          <p:cNvPr id="4" name="TextBox 3"/>
          <p:cNvSpPr txBox="1"/>
          <p:nvPr/>
        </p:nvSpPr>
        <p:spPr>
          <a:xfrm>
            <a:off x="287098" y="188640"/>
            <a:ext cx="3753959" cy="6264696"/>
          </a:xfrm>
          <a:prstGeom prst="rect">
            <a:avLst/>
          </a:prstGeom>
          <a:noFill/>
          <a:ln w="28575">
            <a:solidFill>
              <a:schemeClr val="accent1"/>
            </a:solidFill>
          </a:ln>
        </p:spPr>
        <p:txBody>
          <a:bodyPr wrap="square" rtlCol="0">
            <a:noAutofit/>
          </a:bodyPr>
          <a:lstStyle/>
          <a:p>
            <a:r>
              <a:rPr lang="en-GB" sz="2400" b="1" dirty="0" smtClean="0">
                <a:latin typeface="Tahoma" pitchFamily="34" charset="0"/>
                <a:ea typeface="Tahoma" pitchFamily="34" charset="0"/>
                <a:cs typeface="Tahoma" pitchFamily="34" charset="0"/>
              </a:rPr>
              <a:t>By the end of the lesson:</a:t>
            </a:r>
          </a:p>
          <a:p>
            <a:endParaRPr lang="en-GB" b="1" dirty="0" smtClean="0">
              <a:latin typeface="Tahoma" pitchFamily="34" charset="0"/>
              <a:ea typeface="Tahoma" pitchFamily="34" charset="0"/>
              <a:cs typeface="Tahoma" pitchFamily="34" charset="0"/>
            </a:endParaRPr>
          </a:p>
          <a:p>
            <a:endParaRPr lang="en-GB" sz="500" b="1" i="1" dirty="0" smtClean="0">
              <a:latin typeface="Tahoma" pitchFamily="34" charset="0"/>
              <a:ea typeface="Tahoma" pitchFamily="34" charset="0"/>
              <a:cs typeface="Tahoma" pitchFamily="34" charset="0"/>
            </a:endParaRPr>
          </a:p>
          <a:p>
            <a:r>
              <a:rPr lang="en-GB" sz="1950" b="1" i="1" dirty="0" smtClean="0">
                <a:latin typeface="Tahoma" pitchFamily="34" charset="0"/>
                <a:ea typeface="Tahoma" pitchFamily="34" charset="0"/>
                <a:cs typeface="Tahoma" pitchFamily="34" charset="0"/>
              </a:rPr>
              <a:t>All</a:t>
            </a:r>
          </a:p>
          <a:p>
            <a:r>
              <a:rPr lang="en-GB" sz="1950" dirty="0" smtClean="0">
                <a:latin typeface="Tahoma" pitchFamily="34" charset="0"/>
                <a:ea typeface="Tahoma" pitchFamily="34" charset="0"/>
                <a:cs typeface="Tahoma" pitchFamily="34" charset="0"/>
              </a:rPr>
              <a:t>Will be able to briefly explain what one hardware component is and purpose.</a:t>
            </a:r>
          </a:p>
          <a:p>
            <a:r>
              <a:rPr lang="en-GB" sz="1950" b="1" dirty="0" smtClean="0">
                <a:solidFill>
                  <a:srgbClr val="EF2611"/>
                </a:solidFill>
                <a:latin typeface="Tahoma" pitchFamily="34" charset="0"/>
                <a:ea typeface="Tahoma" pitchFamily="34" charset="0"/>
                <a:cs typeface="Tahoma" pitchFamily="34" charset="0"/>
              </a:rPr>
              <a:t>(</a:t>
            </a:r>
            <a:r>
              <a:rPr lang="en-GB" sz="1950" b="1" dirty="0" smtClean="0">
                <a:solidFill>
                  <a:srgbClr val="EF2611"/>
                </a:solidFill>
                <a:latin typeface="Tahoma" pitchFamily="34" charset="0"/>
                <a:ea typeface="Tahoma" pitchFamily="34" charset="0"/>
                <a:cs typeface="Tahoma" pitchFamily="34" charset="0"/>
              </a:rPr>
              <a:t>Pass</a:t>
            </a:r>
            <a:r>
              <a:rPr lang="en-GB" sz="1950" b="1" dirty="0" smtClean="0">
                <a:solidFill>
                  <a:srgbClr val="EF2611"/>
                </a:solidFill>
                <a:latin typeface="Tahoma" pitchFamily="34" charset="0"/>
                <a:ea typeface="Tahoma" pitchFamily="34" charset="0"/>
                <a:cs typeface="Tahoma" pitchFamily="34" charset="0"/>
              </a:rPr>
              <a:t>)</a:t>
            </a:r>
            <a:endParaRPr lang="en-GB" sz="1950" b="1" dirty="0" smtClean="0">
              <a:solidFill>
                <a:srgbClr val="EF2611"/>
              </a:solidFill>
              <a:latin typeface="Tahoma" pitchFamily="34" charset="0"/>
              <a:ea typeface="Tahoma" pitchFamily="34" charset="0"/>
              <a:cs typeface="Tahoma" pitchFamily="34" charset="0"/>
            </a:endParaRPr>
          </a:p>
          <a:p>
            <a:endParaRPr lang="en-GB" sz="1950" b="1" i="1" dirty="0">
              <a:latin typeface="Tahoma" pitchFamily="34" charset="0"/>
              <a:ea typeface="Tahoma" pitchFamily="34" charset="0"/>
              <a:cs typeface="Tahoma" pitchFamily="34" charset="0"/>
            </a:endParaRPr>
          </a:p>
          <a:p>
            <a:r>
              <a:rPr lang="en-GB" sz="1950" b="1" i="1" dirty="0" smtClean="0">
                <a:latin typeface="Tahoma" pitchFamily="34" charset="0"/>
                <a:ea typeface="Tahoma" pitchFamily="34" charset="0"/>
                <a:cs typeface="Tahoma" pitchFamily="34" charset="0"/>
              </a:rPr>
              <a:t>Most </a:t>
            </a:r>
          </a:p>
          <a:p>
            <a:r>
              <a:rPr lang="en-GB" sz="1950" dirty="0" smtClean="0">
                <a:latin typeface="Tahoma" pitchFamily="34" charset="0"/>
                <a:ea typeface="Tahoma" pitchFamily="34" charset="0"/>
                <a:cs typeface="Tahoma" pitchFamily="34" charset="0"/>
              </a:rPr>
              <a:t>Will also be able to explain how it works and why it </a:t>
            </a:r>
            <a:r>
              <a:rPr lang="en-GB" sz="1950" dirty="0" smtClean="0">
                <a:latin typeface="Tahoma" pitchFamily="34" charset="0"/>
                <a:ea typeface="Tahoma" pitchFamily="34" charset="0"/>
                <a:cs typeface="Tahoma" pitchFamily="34" charset="0"/>
              </a:rPr>
              <a:t>used with an example.    </a:t>
            </a:r>
            <a:endParaRPr lang="en-GB" sz="1950" dirty="0" smtClean="0">
              <a:latin typeface="Tahoma" pitchFamily="34" charset="0"/>
              <a:ea typeface="Tahoma" pitchFamily="34" charset="0"/>
              <a:cs typeface="Tahoma" pitchFamily="34" charset="0"/>
            </a:endParaRPr>
          </a:p>
          <a:p>
            <a:r>
              <a:rPr lang="en-GB" sz="1950" b="1" dirty="0" smtClean="0">
                <a:solidFill>
                  <a:srgbClr val="FFC000"/>
                </a:solidFill>
                <a:latin typeface="Tahoma" pitchFamily="34" charset="0"/>
                <a:ea typeface="Tahoma" pitchFamily="34" charset="0"/>
                <a:cs typeface="Tahoma" pitchFamily="34" charset="0"/>
              </a:rPr>
              <a:t>(Merit) </a:t>
            </a:r>
            <a:endParaRPr lang="en-GB" sz="1950" b="1" dirty="0" smtClean="0">
              <a:solidFill>
                <a:srgbClr val="FFC000"/>
              </a:solidFill>
              <a:latin typeface="Tahoma" pitchFamily="34" charset="0"/>
              <a:ea typeface="Tahoma" pitchFamily="34" charset="0"/>
              <a:cs typeface="Tahoma" pitchFamily="34" charset="0"/>
            </a:endParaRPr>
          </a:p>
          <a:p>
            <a:endParaRPr lang="en-GB" sz="1950" b="1" i="1" dirty="0">
              <a:latin typeface="Tahoma" pitchFamily="34" charset="0"/>
              <a:ea typeface="Tahoma" pitchFamily="34" charset="0"/>
              <a:cs typeface="Tahoma" pitchFamily="34" charset="0"/>
            </a:endParaRPr>
          </a:p>
          <a:p>
            <a:r>
              <a:rPr lang="en-GB" sz="1950" b="1" i="1" dirty="0" smtClean="0">
                <a:latin typeface="Tahoma" pitchFamily="34" charset="0"/>
                <a:ea typeface="Tahoma" pitchFamily="34" charset="0"/>
                <a:cs typeface="Tahoma" pitchFamily="34" charset="0"/>
              </a:rPr>
              <a:t>Some</a:t>
            </a:r>
            <a:endParaRPr lang="en-GB" sz="1950" b="1" i="1" dirty="0" smtClean="0">
              <a:latin typeface="Tahoma" pitchFamily="34" charset="0"/>
              <a:ea typeface="Tahoma" pitchFamily="34" charset="0"/>
              <a:cs typeface="Tahoma" pitchFamily="34" charset="0"/>
            </a:endParaRPr>
          </a:p>
          <a:p>
            <a:r>
              <a:rPr lang="en-GB" sz="1950" dirty="0" smtClean="0">
                <a:latin typeface="Tahoma" pitchFamily="34" charset="0"/>
                <a:ea typeface="Tahoma" pitchFamily="34" charset="0"/>
                <a:cs typeface="Tahoma" pitchFamily="34" charset="0"/>
              </a:rPr>
              <a:t>Will also be able to </a:t>
            </a:r>
            <a:r>
              <a:rPr lang="en-GB" sz="1950" dirty="0" smtClean="0">
                <a:latin typeface="Tahoma" pitchFamily="34" charset="0"/>
                <a:ea typeface="Tahoma" pitchFamily="34" charset="0"/>
                <a:cs typeface="Tahoma" pitchFamily="34" charset="0"/>
              </a:rPr>
              <a:t>explain in detail </a:t>
            </a:r>
            <a:r>
              <a:rPr lang="en-GB" sz="1950" dirty="0" smtClean="0">
                <a:latin typeface="Tahoma" pitchFamily="34" charset="0"/>
                <a:ea typeface="Tahoma" pitchFamily="34" charset="0"/>
                <a:cs typeface="Tahoma" pitchFamily="34" charset="0"/>
              </a:rPr>
              <a:t>their function, </a:t>
            </a:r>
            <a:r>
              <a:rPr lang="en-GB" sz="1950" dirty="0" smtClean="0">
                <a:latin typeface="Tahoma" pitchFamily="34" charset="0"/>
                <a:ea typeface="Tahoma" pitchFamily="34" charset="0"/>
                <a:cs typeface="Tahoma" pitchFamily="34" charset="0"/>
              </a:rPr>
              <a:t>why it used with 2 examples. </a:t>
            </a:r>
            <a:endParaRPr lang="en-GB" sz="1950" dirty="0" smtClean="0">
              <a:latin typeface="Tahoma" pitchFamily="34" charset="0"/>
              <a:ea typeface="Tahoma" pitchFamily="34" charset="0"/>
              <a:cs typeface="Tahoma" pitchFamily="34" charset="0"/>
            </a:endParaRPr>
          </a:p>
          <a:p>
            <a:r>
              <a:rPr lang="en-GB" sz="1950" b="1" dirty="0" smtClean="0">
                <a:solidFill>
                  <a:srgbClr val="00B050"/>
                </a:solidFill>
                <a:latin typeface="Tahoma" pitchFamily="34" charset="0"/>
                <a:ea typeface="Tahoma" pitchFamily="34" charset="0"/>
                <a:cs typeface="Tahoma" pitchFamily="34" charset="0"/>
              </a:rPr>
              <a:t>(Distinction) </a:t>
            </a:r>
            <a:endParaRPr lang="en-GB" sz="1950" b="1" dirty="0">
              <a:solidFill>
                <a:srgbClr val="00B050"/>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7762228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3100" b="1" dirty="0" smtClean="0">
                <a:solidFill>
                  <a:srgbClr val="00B0F0"/>
                </a:solidFill>
              </a:rPr>
              <a:t>Are </a:t>
            </a:r>
            <a:r>
              <a:rPr lang="en-GB" sz="3100" b="1" dirty="0">
                <a:solidFill>
                  <a:srgbClr val="00B0F0"/>
                </a:solidFill>
              </a:rPr>
              <a:t>we ready to </a:t>
            </a:r>
            <a:r>
              <a:rPr lang="en-GB" sz="3100" b="1" dirty="0" smtClean="0">
                <a:solidFill>
                  <a:srgbClr val="00B0F0"/>
                </a:solidFill>
              </a:rPr>
              <a:t>learn</a:t>
            </a:r>
            <a:r>
              <a:rPr lang="en-GB" dirty="0" smtClean="0">
                <a:solidFill>
                  <a:srgbClr val="00B0F0"/>
                </a:solidFill>
              </a:rPr>
              <a:t/>
            </a:r>
            <a:br>
              <a:rPr lang="en-GB" dirty="0" smtClean="0">
                <a:solidFill>
                  <a:srgbClr val="00B0F0"/>
                </a:solidFill>
              </a:rPr>
            </a:br>
            <a:r>
              <a:rPr lang="en-GB" sz="6000" b="1" dirty="0" smtClean="0"/>
              <a:t>Lesson starter </a:t>
            </a:r>
            <a:r>
              <a:rPr lang="en-GB" sz="2700" b="1" dirty="0" smtClean="0"/>
              <a:t>(5-10 mins)</a:t>
            </a:r>
            <a:endParaRPr lang="en-GB" b="1" dirty="0">
              <a:solidFill>
                <a:srgbClr val="00B0F0"/>
              </a:solidFill>
            </a:endParaRPr>
          </a:p>
        </p:txBody>
      </p:sp>
      <p:sp>
        <p:nvSpPr>
          <p:cNvPr id="3" name="Content Placeholder 2"/>
          <p:cNvSpPr>
            <a:spLocks noGrp="1"/>
          </p:cNvSpPr>
          <p:nvPr>
            <p:ph idx="1"/>
          </p:nvPr>
        </p:nvSpPr>
        <p:spPr>
          <a:xfrm>
            <a:off x="611560" y="1600200"/>
            <a:ext cx="8136904" cy="4525963"/>
          </a:xfrm>
        </p:spPr>
        <p:txBody>
          <a:bodyPr/>
          <a:lstStyle/>
          <a:p>
            <a:pPr marL="0" indent="0">
              <a:buNone/>
            </a:pPr>
            <a:endParaRPr lang="en-GB" dirty="0" smtClean="0"/>
          </a:p>
          <a:p>
            <a:pPr marL="0" indent="0">
              <a:buNone/>
            </a:pPr>
            <a:r>
              <a:rPr lang="en-GB" dirty="0" smtClean="0"/>
              <a:t>Log on:</a:t>
            </a:r>
          </a:p>
          <a:p>
            <a:pPr marL="0" indent="0">
              <a:buNone/>
            </a:pPr>
            <a:r>
              <a:rPr lang="en-GB" dirty="0" smtClean="0"/>
              <a:t>Go to: </a:t>
            </a:r>
            <a:r>
              <a:rPr lang="en-GB" sz="3200" b="1" u="sng" dirty="0" smtClean="0">
                <a:hlinkClick r:id="rId2"/>
              </a:rPr>
              <a:t>WWW</a:t>
            </a:r>
            <a:r>
              <a:rPr lang="en-GB" sz="4400" b="1" u="sng" dirty="0" smtClean="0">
                <a:hlinkClick r:id="rId2"/>
              </a:rPr>
              <a:t>.skills4ict.com/hardware</a:t>
            </a:r>
            <a:r>
              <a:rPr lang="en-GB" sz="4400" u="sng" dirty="0" smtClean="0"/>
              <a:t> </a:t>
            </a:r>
          </a:p>
          <a:p>
            <a:pPr marL="0" indent="0">
              <a:buNone/>
            </a:pPr>
            <a:endParaRPr lang="en-GB" sz="2400" u="sng" dirty="0" smtClean="0"/>
          </a:p>
          <a:p>
            <a:pPr marL="0" indent="0">
              <a:buNone/>
            </a:pPr>
            <a:r>
              <a:rPr lang="en-GB" sz="4400" dirty="0" smtClean="0"/>
              <a:t>Click on ‘Lesson starter’</a:t>
            </a:r>
            <a:endParaRPr lang="en-GB" sz="4400" dirty="0"/>
          </a:p>
        </p:txBody>
      </p:sp>
      <p:sp>
        <p:nvSpPr>
          <p:cNvPr id="5" name="Rectangle 4">
            <a:hlinkClick r:id="rId3" action="ppaction://hlinkfile"/>
          </p:cNvPr>
          <p:cNvSpPr/>
          <p:nvPr/>
        </p:nvSpPr>
        <p:spPr>
          <a:xfrm>
            <a:off x="3634928" y="5445224"/>
            <a:ext cx="1945184" cy="646331"/>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6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timer</a:t>
            </a:r>
            <a:endParaRPr lang="en-US"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2586169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08720"/>
            <a:ext cx="7467600" cy="1143000"/>
          </a:xfrm>
        </p:spPr>
        <p:txBody>
          <a:bodyPr/>
          <a:lstStyle/>
          <a:p>
            <a:r>
              <a:rPr lang="en-GB" dirty="0" smtClean="0"/>
              <a:t>What </a:t>
            </a:r>
            <a:r>
              <a:rPr lang="en-GB" dirty="0" smtClean="0"/>
              <a:t>is Computer </a:t>
            </a:r>
            <a:r>
              <a:rPr lang="en-GB" dirty="0"/>
              <a:t>h</a:t>
            </a:r>
            <a:r>
              <a:rPr lang="en-GB" dirty="0" smtClean="0"/>
              <a:t>ardware</a:t>
            </a:r>
            <a:r>
              <a:rPr lang="en-GB" dirty="0" smtClean="0"/>
              <a:t>?</a:t>
            </a:r>
            <a:endParaRPr lang="en-GB" dirty="0"/>
          </a:p>
        </p:txBody>
      </p:sp>
      <p:sp>
        <p:nvSpPr>
          <p:cNvPr id="3" name="Content Placeholder 2"/>
          <p:cNvSpPr>
            <a:spLocks noGrp="1"/>
          </p:cNvSpPr>
          <p:nvPr>
            <p:ph idx="1"/>
          </p:nvPr>
        </p:nvSpPr>
        <p:spPr>
          <a:xfrm>
            <a:off x="457200" y="2420888"/>
            <a:ext cx="7467600" cy="3705275"/>
          </a:xfrm>
        </p:spPr>
        <p:txBody>
          <a:bodyPr/>
          <a:lstStyle/>
          <a:p>
            <a:endParaRPr lang="en-GB" dirty="0"/>
          </a:p>
        </p:txBody>
      </p:sp>
    </p:spTree>
    <p:extLst>
      <p:ext uri="{BB962C8B-B14F-4D97-AF65-F5344CB8AC3E}">
        <p14:creationId xmlns:p14="http://schemas.microsoft.com/office/powerpoint/2010/main" val="18208732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476672"/>
            <a:ext cx="3765104" cy="864096"/>
          </a:xfrm>
        </p:spPr>
        <p:txBody>
          <a:bodyPr>
            <a:noAutofit/>
          </a:bodyPr>
          <a:lstStyle/>
          <a:p>
            <a:pPr algn="ctr"/>
            <a:r>
              <a:rPr lang="en-GB" sz="3200" b="1" dirty="0" smtClean="0"/>
              <a:t>Learning Objectives</a:t>
            </a:r>
            <a:endParaRPr lang="en-GB" sz="3200" b="1" dirty="0"/>
          </a:p>
        </p:txBody>
      </p:sp>
      <p:sp>
        <p:nvSpPr>
          <p:cNvPr id="3" name="Content Placeholder 2"/>
          <p:cNvSpPr>
            <a:spLocks noGrp="1"/>
          </p:cNvSpPr>
          <p:nvPr>
            <p:ph idx="1"/>
          </p:nvPr>
        </p:nvSpPr>
        <p:spPr>
          <a:xfrm>
            <a:off x="4499992" y="1700808"/>
            <a:ext cx="4104456" cy="4853136"/>
          </a:xfrm>
        </p:spPr>
        <p:txBody>
          <a:bodyPr>
            <a:noAutofit/>
          </a:bodyPr>
          <a:lstStyle/>
          <a:p>
            <a:r>
              <a:rPr lang="en-GB" sz="2400" dirty="0" smtClean="0"/>
              <a:t>Understand and Identify hardware components</a:t>
            </a:r>
          </a:p>
          <a:p>
            <a:endParaRPr lang="en-GB" sz="2400" dirty="0" smtClean="0"/>
          </a:p>
          <a:p>
            <a:r>
              <a:rPr lang="en-GB" sz="2400" dirty="0" smtClean="0"/>
              <a:t>Learn the functions of a hardware component/s</a:t>
            </a:r>
            <a:endParaRPr lang="en-GB" sz="2400" dirty="0"/>
          </a:p>
          <a:p>
            <a:pPr marL="36576" indent="0">
              <a:buNone/>
            </a:pPr>
            <a:endParaRPr lang="en-GB" sz="2400" dirty="0"/>
          </a:p>
        </p:txBody>
      </p:sp>
      <p:sp>
        <p:nvSpPr>
          <p:cNvPr id="4" name="TextBox 3"/>
          <p:cNvSpPr txBox="1"/>
          <p:nvPr/>
        </p:nvSpPr>
        <p:spPr>
          <a:xfrm>
            <a:off x="287098" y="188640"/>
            <a:ext cx="3753959" cy="6264696"/>
          </a:xfrm>
          <a:prstGeom prst="rect">
            <a:avLst/>
          </a:prstGeom>
          <a:noFill/>
          <a:ln w="28575">
            <a:solidFill>
              <a:schemeClr val="accent1"/>
            </a:solidFill>
          </a:ln>
        </p:spPr>
        <p:txBody>
          <a:bodyPr wrap="square" rtlCol="0">
            <a:noAutofit/>
          </a:bodyPr>
          <a:lstStyle/>
          <a:p>
            <a:r>
              <a:rPr lang="en-GB" sz="2400" b="1" dirty="0" smtClean="0">
                <a:latin typeface="Tahoma" pitchFamily="34" charset="0"/>
                <a:ea typeface="Tahoma" pitchFamily="34" charset="0"/>
                <a:cs typeface="Tahoma" pitchFamily="34" charset="0"/>
              </a:rPr>
              <a:t>By the end of the lesson:</a:t>
            </a:r>
          </a:p>
          <a:p>
            <a:endParaRPr lang="en-GB" b="1" dirty="0" smtClean="0">
              <a:latin typeface="Tahoma" pitchFamily="34" charset="0"/>
              <a:ea typeface="Tahoma" pitchFamily="34" charset="0"/>
              <a:cs typeface="Tahoma" pitchFamily="34" charset="0"/>
            </a:endParaRPr>
          </a:p>
          <a:p>
            <a:endParaRPr lang="en-GB" sz="500" b="1" i="1" dirty="0" smtClean="0">
              <a:latin typeface="Tahoma" pitchFamily="34" charset="0"/>
              <a:ea typeface="Tahoma" pitchFamily="34" charset="0"/>
              <a:cs typeface="Tahoma" pitchFamily="34" charset="0"/>
            </a:endParaRPr>
          </a:p>
          <a:p>
            <a:r>
              <a:rPr lang="en-GB" sz="1950" b="1" i="1" dirty="0" smtClean="0">
                <a:latin typeface="Tahoma" pitchFamily="34" charset="0"/>
                <a:ea typeface="Tahoma" pitchFamily="34" charset="0"/>
                <a:cs typeface="Tahoma" pitchFamily="34" charset="0"/>
              </a:rPr>
              <a:t>All</a:t>
            </a:r>
          </a:p>
          <a:p>
            <a:r>
              <a:rPr lang="en-GB" sz="1950" dirty="0" smtClean="0">
                <a:latin typeface="Tahoma" pitchFamily="34" charset="0"/>
                <a:ea typeface="Tahoma" pitchFamily="34" charset="0"/>
                <a:cs typeface="Tahoma" pitchFamily="34" charset="0"/>
              </a:rPr>
              <a:t>Will be able to briefly explain what one hardware component is and purpose.</a:t>
            </a:r>
          </a:p>
          <a:p>
            <a:r>
              <a:rPr lang="en-GB" sz="1950" b="1" dirty="0" smtClean="0">
                <a:solidFill>
                  <a:srgbClr val="EF2611"/>
                </a:solidFill>
                <a:latin typeface="Tahoma" pitchFamily="34" charset="0"/>
                <a:ea typeface="Tahoma" pitchFamily="34" charset="0"/>
                <a:cs typeface="Tahoma" pitchFamily="34" charset="0"/>
              </a:rPr>
              <a:t>(</a:t>
            </a:r>
            <a:r>
              <a:rPr lang="en-GB" sz="1950" b="1" dirty="0" smtClean="0">
                <a:solidFill>
                  <a:srgbClr val="EF2611"/>
                </a:solidFill>
                <a:latin typeface="Tahoma" pitchFamily="34" charset="0"/>
                <a:ea typeface="Tahoma" pitchFamily="34" charset="0"/>
                <a:cs typeface="Tahoma" pitchFamily="34" charset="0"/>
              </a:rPr>
              <a:t>Pass</a:t>
            </a:r>
            <a:r>
              <a:rPr lang="en-GB" sz="1950" b="1" dirty="0" smtClean="0">
                <a:solidFill>
                  <a:srgbClr val="EF2611"/>
                </a:solidFill>
                <a:latin typeface="Tahoma" pitchFamily="34" charset="0"/>
                <a:ea typeface="Tahoma" pitchFamily="34" charset="0"/>
                <a:cs typeface="Tahoma" pitchFamily="34" charset="0"/>
              </a:rPr>
              <a:t>)</a:t>
            </a:r>
            <a:endParaRPr lang="en-GB" sz="1950" b="1" dirty="0" smtClean="0">
              <a:solidFill>
                <a:srgbClr val="EF2611"/>
              </a:solidFill>
              <a:latin typeface="Tahoma" pitchFamily="34" charset="0"/>
              <a:ea typeface="Tahoma" pitchFamily="34" charset="0"/>
              <a:cs typeface="Tahoma" pitchFamily="34" charset="0"/>
            </a:endParaRPr>
          </a:p>
          <a:p>
            <a:endParaRPr lang="en-GB" sz="1950" b="1" i="1" dirty="0">
              <a:latin typeface="Tahoma" pitchFamily="34" charset="0"/>
              <a:ea typeface="Tahoma" pitchFamily="34" charset="0"/>
              <a:cs typeface="Tahoma" pitchFamily="34" charset="0"/>
            </a:endParaRPr>
          </a:p>
          <a:p>
            <a:r>
              <a:rPr lang="en-GB" sz="1950" b="1" i="1" dirty="0" smtClean="0">
                <a:latin typeface="Tahoma" pitchFamily="34" charset="0"/>
                <a:ea typeface="Tahoma" pitchFamily="34" charset="0"/>
                <a:cs typeface="Tahoma" pitchFamily="34" charset="0"/>
              </a:rPr>
              <a:t>Most </a:t>
            </a:r>
          </a:p>
          <a:p>
            <a:r>
              <a:rPr lang="en-GB" sz="1950" dirty="0" smtClean="0">
                <a:latin typeface="Tahoma" pitchFamily="34" charset="0"/>
                <a:ea typeface="Tahoma" pitchFamily="34" charset="0"/>
                <a:cs typeface="Tahoma" pitchFamily="34" charset="0"/>
              </a:rPr>
              <a:t>Will also be able to explain how it works and why it </a:t>
            </a:r>
            <a:r>
              <a:rPr lang="en-GB" sz="1950" dirty="0" smtClean="0">
                <a:latin typeface="Tahoma" pitchFamily="34" charset="0"/>
                <a:ea typeface="Tahoma" pitchFamily="34" charset="0"/>
                <a:cs typeface="Tahoma" pitchFamily="34" charset="0"/>
              </a:rPr>
              <a:t>used with an example.    </a:t>
            </a:r>
            <a:endParaRPr lang="en-GB" sz="1950" dirty="0" smtClean="0">
              <a:latin typeface="Tahoma" pitchFamily="34" charset="0"/>
              <a:ea typeface="Tahoma" pitchFamily="34" charset="0"/>
              <a:cs typeface="Tahoma" pitchFamily="34" charset="0"/>
            </a:endParaRPr>
          </a:p>
          <a:p>
            <a:r>
              <a:rPr lang="en-GB" sz="1950" b="1" dirty="0" smtClean="0">
                <a:solidFill>
                  <a:srgbClr val="FFC000"/>
                </a:solidFill>
                <a:latin typeface="Tahoma" pitchFamily="34" charset="0"/>
                <a:ea typeface="Tahoma" pitchFamily="34" charset="0"/>
                <a:cs typeface="Tahoma" pitchFamily="34" charset="0"/>
              </a:rPr>
              <a:t>(Merit) </a:t>
            </a:r>
            <a:endParaRPr lang="en-GB" sz="1950" b="1" dirty="0" smtClean="0">
              <a:solidFill>
                <a:srgbClr val="FFC000"/>
              </a:solidFill>
              <a:latin typeface="Tahoma" pitchFamily="34" charset="0"/>
              <a:ea typeface="Tahoma" pitchFamily="34" charset="0"/>
              <a:cs typeface="Tahoma" pitchFamily="34" charset="0"/>
            </a:endParaRPr>
          </a:p>
          <a:p>
            <a:endParaRPr lang="en-GB" sz="1950" b="1" i="1" dirty="0">
              <a:latin typeface="Tahoma" pitchFamily="34" charset="0"/>
              <a:ea typeface="Tahoma" pitchFamily="34" charset="0"/>
              <a:cs typeface="Tahoma" pitchFamily="34" charset="0"/>
            </a:endParaRPr>
          </a:p>
          <a:p>
            <a:r>
              <a:rPr lang="en-GB" sz="1950" b="1" i="1" dirty="0" smtClean="0">
                <a:latin typeface="Tahoma" pitchFamily="34" charset="0"/>
                <a:ea typeface="Tahoma" pitchFamily="34" charset="0"/>
                <a:cs typeface="Tahoma" pitchFamily="34" charset="0"/>
              </a:rPr>
              <a:t>Some</a:t>
            </a:r>
            <a:endParaRPr lang="en-GB" sz="1950" b="1" i="1" dirty="0" smtClean="0">
              <a:latin typeface="Tahoma" pitchFamily="34" charset="0"/>
              <a:ea typeface="Tahoma" pitchFamily="34" charset="0"/>
              <a:cs typeface="Tahoma" pitchFamily="34" charset="0"/>
            </a:endParaRPr>
          </a:p>
          <a:p>
            <a:r>
              <a:rPr lang="en-GB" sz="1950" dirty="0" smtClean="0">
                <a:latin typeface="Tahoma" pitchFamily="34" charset="0"/>
                <a:ea typeface="Tahoma" pitchFamily="34" charset="0"/>
                <a:cs typeface="Tahoma" pitchFamily="34" charset="0"/>
              </a:rPr>
              <a:t>Will also be able to </a:t>
            </a:r>
            <a:r>
              <a:rPr lang="en-GB" sz="1950" dirty="0" smtClean="0">
                <a:latin typeface="Tahoma" pitchFamily="34" charset="0"/>
                <a:ea typeface="Tahoma" pitchFamily="34" charset="0"/>
                <a:cs typeface="Tahoma" pitchFamily="34" charset="0"/>
              </a:rPr>
              <a:t>explain in detail </a:t>
            </a:r>
            <a:r>
              <a:rPr lang="en-GB" sz="1950" dirty="0" smtClean="0">
                <a:latin typeface="Tahoma" pitchFamily="34" charset="0"/>
                <a:ea typeface="Tahoma" pitchFamily="34" charset="0"/>
                <a:cs typeface="Tahoma" pitchFamily="34" charset="0"/>
              </a:rPr>
              <a:t>their function, </a:t>
            </a:r>
            <a:r>
              <a:rPr lang="en-GB" sz="1950" dirty="0" smtClean="0">
                <a:latin typeface="Tahoma" pitchFamily="34" charset="0"/>
                <a:ea typeface="Tahoma" pitchFamily="34" charset="0"/>
                <a:cs typeface="Tahoma" pitchFamily="34" charset="0"/>
              </a:rPr>
              <a:t>why it used with 2 examples. </a:t>
            </a:r>
            <a:endParaRPr lang="en-GB" sz="1950" dirty="0" smtClean="0">
              <a:latin typeface="Tahoma" pitchFamily="34" charset="0"/>
              <a:ea typeface="Tahoma" pitchFamily="34" charset="0"/>
              <a:cs typeface="Tahoma" pitchFamily="34" charset="0"/>
            </a:endParaRPr>
          </a:p>
          <a:p>
            <a:r>
              <a:rPr lang="en-GB" sz="1950" b="1" dirty="0" smtClean="0">
                <a:solidFill>
                  <a:srgbClr val="00B050"/>
                </a:solidFill>
                <a:latin typeface="Tahoma" pitchFamily="34" charset="0"/>
                <a:ea typeface="Tahoma" pitchFamily="34" charset="0"/>
                <a:cs typeface="Tahoma" pitchFamily="34" charset="0"/>
              </a:rPr>
              <a:t>(Distinction) </a:t>
            </a:r>
            <a:endParaRPr lang="en-GB" sz="1950" b="1" dirty="0">
              <a:solidFill>
                <a:srgbClr val="00B050"/>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053541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Activity 1 </a:t>
            </a:r>
            <a:r>
              <a:rPr lang="en-GB" sz="2400" dirty="0" smtClean="0"/>
              <a:t>(</a:t>
            </a:r>
            <a:r>
              <a:rPr lang="en-GB" sz="2400" b="1" dirty="0" smtClean="0"/>
              <a:t>20 Mins)</a:t>
            </a:r>
            <a:endParaRPr lang="en-GB" b="1" dirty="0"/>
          </a:p>
        </p:txBody>
      </p:sp>
      <p:sp>
        <p:nvSpPr>
          <p:cNvPr id="3" name="Content Placeholder 2"/>
          <p:cNvSpPr>
            <a:spLocks noGrp="1"/>
          </p:cNvSpPr>
          <p:nvPr>
            <p:ph idx="1"/>
          </p:nvPr>
        </p:nvSpPr>
        <p:spPr/>
        <p:txBody>
          <a:bodyPr>
            <a:normAutofit fontScale="70000" lnSpcReduction="20000"/>
          </a:bodyPr>
          <a:lstStyle/>
          <a:p>
            <a:pPr marL="36576" indent="0">
              <a:buNone/>
            </a:pPr>
            <a:r>
              <a:rPr lang="en-GB" sz="3300" dirty="0"/>
              <a:t>Go to: </a:t>
            </a:r>
            <a:r>
              <a:rPr lang="en-GB" sz="3300" u="sng" dirty="0"/>
              <a:t>www.skills4ict.com/hardware</a:t>
            </a:r>
            <a:r>
              <a:rPr lang="en-GB" sz="3300" dirty="0"/>
              <a:t> </a:t>
            </a:r>
          </a:p>
          <a:p>
            <a:pPr marL="36576" indent="0">
              <a:buNone/>
            </a:pPr>
            <a:r>
              <a:rPr lang="en-GB" sz="3300" dirty="0" smtClean="0"/>
              <a:t>Open up worksheets </a:t>
            </a:r>
            <a:r>
              <a:rPr lang="en-GB" sz="3300" b="1" dirty="0" smtClean="0"/>
              <a:t>‘Hardware components’</a:t>
            </a:r>
          </a:p>
          <a:p>
            <a:pPr marL="36576" indent="0">
              <a:buNone/>
            </a:pPr>
            <a:r>
              <a:rPr lang="en-GB" sz="3300" dirty="0" smtClean="0"/>
              <a:t>Save the file to: Year 10/ICT and call it </a:t>
            </a:r>
            <a:r>
              <a:rPr lang="en-GB" sz="3300" b="1" dirty="0" smtClean="0"/>
              <a:t>‘Hardware’.</a:t>
            </a:r>
          </a:p>
          <a:p>
            <a:pPr marL="36576" indent="0">
              <a:buNone/>
            </a:pPr>
            <a:endParaRPr lang="en-GB" sz="2800" dirty="0" smtClean="0"/>
          </a:p>
          <a:p>
            <a:r>
              <a:rPr lang="en-GB" sz="2800" dirty="0" smtClean="0">
                <a:solidFill>
                  <a:srgbClr val="FF0000"/>
                </a:solidFill>
              </a:rPr>
              <a:t>Does anyone know what the component is?</a:t>
            </a:r>
          </a:p>
          <a:p>
            <a:r>
              <a:rPr lang="en-GB" sz="2800" dirty="0" smtClean="0">
                <a:solidFill>
                  <a:srgbClr val="FF0000"/>
                </a:solidFill>
              </a:rPr>
              <a:t>What is it used for? (Those of you who don’t know will know by the end of the lesson)</a:t>
            </a:r>
          </a:p>
          <a:p>
            <a:endParaRPr lang="en-GB" sz="2800" dirty="0"/>
          </a:p>
          <a:p>
            <a:r>
              <a:rPr lang="en-GB" sz="2800" dirty="0" smtClean="0"/>
              <a:t>Find your components using your IPAD to scan the QR code or go directly to the website link</a:t>
            </a:r>
          </a:p>
          <a:p>
            <a:endParaRPr lang="en-GB" sz="2800" dirty="0"/>
          </a:p>
          <a:p>
            <a:r>
              <a:rPr lang="en-GB" sz="2800" dirty="0" smtClean="0"/>
              <a:t>Complete the question for your component on your worksheet</a:t>
            </a:r>
            <a:endParaRPr lang="en-GB" sz="2800" dirty="0"/>
          </a:p>
        </p:txBody>
      </p:sp>
      <p:sp>
        <p:nvSpPr>
          <p:cNvPr id="4" name="Rectangle 3">
            <a:hlinkClick r:id="rId3" action="ppaction://hlinkfile"/>
          </p:cNvPr>
          <p:cNvSpPr/>
          <p:nvPr/>
        </p:nvSpPr>
        <p:spPr>
          <a:xfrm>
            <a:off x="7020272" y="5912405"/>
            <a:ext cx="1945184" cy="646331"/>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6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timer</a:t>
            </a:r>
            <a:endParaRPr lang="en-US"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30144521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Assessment</a:t>
            </a:r>
            <a:endParaRPr lang="en-GB" dirty="0"/>
          </a:p>
        </p:txBody>
      </p:sp>
      <p:sp>
        <p:nvSpPr>
          <p:cNvPr id="3" name="Content Placeholder 2"/>
          <p:cNvSpPr>
            <a:spLocks noGrp="1"/>
          </p:cNvSpPr>
          <p:nvPr>
            <p:ph idx="1"/>
          </p:nvPr>
        </p:nvSpPr>
        <p:spPr/>
        <p:txBody>
          <a:bodyPr/>
          <a:lstStyle/>
          <a:p>
            <a:r>
              <a:rPr lang="en-GB" dirty="0" smtClean="0"/>
              <a:t>What have you learned so far about your hardware component?</a:t>
            </a:r>
          </a:p>
          <a:p>
            <a:endParaRPr lang="en-GB" dirty="0" smtClean="0"/>
          </a:p>
          <a:p>
            <a:r>
              <a:rPr lang="en-GB" dirty="0" smtClean="0"/>
              <a:t>Can this improve the performance of a computer?</a:t>
            </a:r>
          </a:p>
          <a:p>
            <a:pPr marL="36576" indent="0">
              <a:buNone/>
            </a:pPr>
            <a:endParaRPr lang="en-GB" dirty="0"/>
          </a:p>
        </p:txBody>
      </p:sp>
    </p:spTree>
    <p:extLst>
      <p:ext uri="{BB962C8B-B14F-4D97-AF65-F5344CB8AC3E}">
        <p14:creationId xmlns:p14="http://schemas.microsoft.com/office/powerpoint/2010/main" val="699419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Making a computer great!</a:t>
            </a:r>
            <a:endParaRPr lang="en-GB" dirty="0"/>
          </a:p>
        </p:txBody>
      </p:sp>
      <p:sp>
        <p:nvSpPr>
          <p:cNvPr id="4" name="Rectangle 3"/>
          <p:cNvSpPr/>
          <p:nvPr/>
        </p:nvSpPr>
        <p:spPr>
          <a:xfrm>
            <a:off x="467544" y="1556792"/>
            <a:ext cx="8280920" cy="4524315"/>
          </a:xfrm>
          <a:prstGeom prst="rect">
            <a:avLst/>
          </a:prstGeom>
        </p:spPr>
        <p:txBody>
          <a:bodyPr wrap="square">
            <a:spAutoFit/>
          </a:bodyPr>
          <a:lstStyle/>
          <a:p>
            <a:r>
              <a:rPr lang="en-GB" sz="2400" dirty="0"/>
              <a:t>Talk </a:t>
            </a:r>
            <a:r>
              <a:rPr lang="en-GB" sz="2400" dirty="0" smtClean="0"/>
              <a:t>to the person next to you </a:t>
            </a:r>
            <a:r>
              <a:rPr lang="en-GB" sz="2400" dirty="0"/>
              <a:t>about the computers you have at home and compare </a:t>
            </a:r>
            <a:r>
              <a:rPr lang="en-GB" sz="2400" dirty="0" smtClean="0"/>
              <a:t>the good </a:t>
            </a:r>
            <a:r>
              <a:rPr lang="en-GB" sz="2400" dirty="0"/>
              <a:t>and bad points about them</a:t>
            </a:r>
            <a:r>
              <a:rPr lang="en-GB" sz="2400" dirty="0" smtClean="0"/>
              <a:t>.</a:t>
            </a:r>
          </a:p>
          <a:p>
            <a:endParaRPr lang="en-GB" sz="2400" dirty="0" smtClean="0"/>
          </a:p>
          <a:p>
            <a:r>
              <a:rPr lang="en-GB" sz="2400" dirty="0" smtClean="0"/>
              <a:t>Who </a:t>
            </a:r>
            <a:r>
              <a:rPr lang="en-GB" sz="2400" dirty="0"/>
              <a:t>has the best computer and what makes it</a:t>
            </a:r>
          </a:p>
          <a:p>
            <a:r>
              <a:rPr lang="en-GB" sz="2400" dirty="0"/>
              <a:t>the best</a:t>
            </a:r>
            <a:r>
              <a:rPr lang="en-GB" sz="2400" dirty="0" smtClean="0"/>
              <a:t>?</a:t>
            </a:r>
          </a:p>
          <a:p>
            <a:endParaRPr lang="en-GB" sz="2400" dirty="0"/>
          </a:p>
          <a:p>
            <a:r>
              <a:rPr lang="en-GB" sz="2400" dirty="0"/>
              <a:t>What makes a great computer? Can a mediocre computer be transformed into </a:t>
            </a:r>
            <a:r>
              <a:rPr lang="en-GB" sz="2400" dirty="0" smtClean="0"/>
              <a:t>a great </a:t>
            </a:r>
            <a:r>
              <a:rPr lang="en-GB" sz="2400" dirty="0"/>
              <a:t>one by changing components</a:t>
            </a:r>
            <a:r>
              <a:rPr lang="en-GB" sz="2400" dirty="0" smtClean="0"/>
              <a:t>?</a:t>
            </a:r>
          </a:p>
          <a:p>
            <a:endParaRPr lang="en-GB" sz="2400" dirty="0"/>
          </a:p>
          <a:p>
            <a:r>
              <a:rPr lang="en-GB" sz="2400" dirty="0"/>
              <a:t>What parts would you upgrade in your own computer system?</a:t>
            </a:r>
          </a:p>
        </p:txBody>
      </p:sp>
    </p:spTree>
    <p:extLst>
      <p:ext uri="{BB962C8B-B14F-4D97-AF65-F5344CB8AC3E}">
        <p14:creationId xmlns:p14="http://schemas.microsoft.com/office/powerpoint/2010/main" val="34874545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23" y="53752"/>
            <a:ext cx="7467600" cy="1143000"/>
          </a:xfrm>
        </p:spPr>
        <p:txBody>
          <a:bodyPr/>
          <a:lstStyle/>
          <a:p>
            <a:r>
              <a:rPr lang="en-GB" dirty="0" smtClean="0"/>
              <a:t>Hardware components </a:t>
            </a:r>
            <a:endParaRPr lang="en-GB" dirty="0"/>
          </a:p>
        </p:txBody>
      </p:sp>
      <p:sp>
        <p:nvSpPr>
          <p:cNvPr id="3" name="Content Placeholder 2"/>
          <p:cNvSpPr>
            <a:spLocks noGrp="1"/>
          </p:cNvSpPr>
          <p:nvPr>
            <p:ph idx="1"/>
          </p:nvPr>
        </p:nvSpPr>
        <p:spPr>
          <a:xfrm>
            <a:off x="323528" y="1340768"/>
            <a:ext cx="4360912" cy="4665053"/>
          </a:xfrm>
        </p:spPr>
        <p:txBody>
          <a:bodyPr>
            <a:normAutofit fontScale="62500" lnSpcReduction="20000"/>
          </a:bodyPr>
          <a:lstStyle/>
          <a:p>
            <a:r>
              <a:rPr lang="en-GB" dirty="0" smtClean="0"/>
              <a:t>The </a:t>
            </a:r>
            <a:r>
              <a:rPr lang="en-GB" dirty="0"/>
              <a:t>housing is the part of your computer that holds all the parts that make the computer operate. </a:t>
            </a:r>
            <a:endParaRPr lang="en-GB" dirty="0" smtClean="0"/>
          </a:p>
          <a:p>
            <a:endParaRPr lang="en-GB" dirty="0"/>
          </a:p>
          <a:p>
            <a:r>
              <a:rPr lang="en-GB" dirty="0" smtClean="0"/>
              <a:t>In </a:t>
            </a:r>
            <a:r>
              <a:rPr lang="en-GB" dirty="0"/>
              <a:t>a desktop tower, the housing does not include a monitor, keyboard or mouse. </a:t>
            </a:r>
            <a:endParaRPr lang="en-GB" dirty="0" smtClean="0"/>
          </a:p>
          <a:p>
            <a:endParaRPr lang="en-GB" dirty="0"/>
          </a:p>
          <a:p>
            <a:r>
              <a:rPr lang="en-GB" dirty="0" smtClean="0"/>
              <a:t>An </a:t>
            </a:r>
            <a:r>
              <a:rPr lang="en-GB" dirty="0"/>
              <a:t>all-inclusive computer houses both a monitor and the components that make the computer function, but does not include a mouse or keyboard. </a:t>
            </a:r>
            <a:endParaRPr lang="en-GB" dirty="0" smtClean="0"/>
          </a:p>
          <a:p>
            <a:endParaRPr lang="en-GB" dirty="0"/>
          </a:p>
          <a:p>
            <a:r>
              <a:rPr lang="en-GB" dirty="0" smtClean="0"/>
              <a:t>A </a:t>
            </a:r>
            <a:r>
              <a:rPr lang="en-GB" dirty="0"/>
              <a:t>laptop includes the monitor, keyboard, mouse (or mouse alternative) and the components that make the computer </a:t>
            </a:r>
            <a:r>
              <a:rPr lang="en-GB" dirty="0" smtClean="0"/>
              <a:t>function</a:t>
            </a:r>
            <a:endParaRPr lang="en-GB"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264" t="4482" r="10768" b="5093"/>
          <a:stretch/>
        </p:blipFill>
        <p:spPr bwMode="auto">
          <a:xfrm>
            <a:off x="5148064" y="1916832"/>
            <a:ext cx="2981845" cy="2845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97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Motherboard </a:t>
            </a:r>
            <a:endParaRPr lang="en-GB" dirty="0"/>
          </a:p>
        </p:txBody>
      </p:sp>
      <p:sp>
        <p:nvSpPr>
          <p:cNvPr id="3" name="Content Placeholder 2"/>
          <p:cNvSpPr>
            <a:spLocks noGrp="1"/>
          </p:cNvSpPr>
          <p:nvPr>
            <p:ph idx="1"/>
          </p:nvPr>
        </p:nvSpPr>
        <p:spPr>
          <a:xfrm>
            <a:off x="539552" y="1556792"/>
            <a:ext cx="4104456" cy="4525963"/>
          </a:xfrm>
        </p:spPr>
        <p:txBody>
          <a:bodyPr>
            <a:normAutofit fontScale="70000" lnSpcReduction="20000"/>
          </a:bodyPr>
          <a:lstStyle/>
          <a:p>
            <a:pPr marL="36576" indent="0">
              <a:buNone/>
            </a:pPr>
            <a:r>
              <a:rPr lang="en-GB" dirty="0"/>
              <a:t>The motherboard is the part of your computer that wires all of the other parts together. It is a printed circuit board and includes the CPU and memory. Every component of your computer connects directly into the motherboard. It typically includes expansion options for high-end graphic displays and additional devices. Motherboard specifications are designed around which CPU your computer uses. For example, if your computer uses an Intel processor, you need an Intel-compatible motherboard</a:t>
            </a:r>
            <a:r>
              <a:rPr lang="en-GB" dirty="0" smtClean="0"/>
              <a:t>.</a:t>
            </a: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988840"/>
            <a:ext cx="3283565"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511850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406</TotalTime>
  <Words>960</Words>
  <Application>Microsoft Office PowerPoint</Application>
  <PresentationFormat>On-screen Show (4:3)</PresentationFormat>
  <Paragraphs>96</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Technic</vt:lpstr>
      <vt:lpstr>Year 10 </vt:lpstr>
      <vt:lpstr>Are we ready to learn Lesson starter (5-10 mins)</vt:lpstr>
      <vt:lpstr>What is Computer hardware?</vt:lpstr>
      <vt:lpstr>Learning Objectives</vt:lpstr>
      <vt:lpstr>Learning Activity 1 (20 Mins)</vt:lpstr>
      <vt:lpstr>Assessment</vt:lpstr>
      <vt:lpstr>Making a computer great!</vt:lpstr>
      <vt:lpstr>Hardware components </vt:lpstr>
      <vt:lpstr>Motherboard </vt:lpstr>
      <vt:lpstr>CPU (Central Processing Unit)</vt:lpstr>
      <vt:lpstr>Hard drive</vt:lpstr>
      <vt:lpstr>Display Adapter</vt:lpstr>
      <vt:lpstr>RAM </vt:lpstr>
      <vt:lpstr>Optical Drive</vt:lpstr>
      <vt:lpstr>Learning Objectives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Satchet</dc:creator>
  <cp:lastModifiedBy>Satchet</cp:lastModifiedBy>
  <cp:revision>20</cp:revision>
  <dcterms:created xsi:type="dcterms:W3CDTF">2013-04-19T17:45:24Z</dcterms:created>
  <dcterms:modified xsi:type="dcterms:W3CDTF">2013-04-20T12:10:25Z</dcterms:modified>
</cp:coreProperties>
</file>