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2" r:id="rId2"/>
    <p:sldId id="256" r:id="rId3"/>
    <p:sldId id="257" r:id="rId4"/>
    <p:sldId id="258"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24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6FAD04-4493-41A5-A1FE-6134EBE8D8DF}" type="datetimeFigureOut">
              <a:rPr lang="en-GB" smtClean="0"/>
              <a:t>27/01/2012</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DE638A-6004-453E-8733-CE6983F0266F}" type="slidenum">
              <a:rPr lang="en-GB" smtClean="0"/>
              <a:t>‹#›</a:t>
            </a:fld>
            <a:endParaRPr lang="en-GB" dirty="0"/>
          </a:p>
        </p:txBody>
      </p:sp>
    </p:spTree>
    <p:extLst>
      <p:ext uri="{BB962C8B-B14F-4D97-AF65-F5344CB8AC3E}">
        <p14:creationId xmlns:p14="http://schemas.microsoft.com/office/powerpoint/2010/main" val="892958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DE638A-6004-453E-8733-CE6983F0266F}" type="slidenum">
              <a:rPr lang="en-GB" smtClean="0"/>
              <a:t>2</a:t>
            </a:fld>
            <a:endParaRPr lang="en-GB" dirty="0"/>
          </a:p>
        </p:txBody>
      </p:sp>
    </p:spTree>
    <p:extLst>
      <p:ext uri="{BB962C8B-B14F-4D97-AF65-F5344CB8AC3E}">
        <p14:creationId xmlns:p14="http://schemas.microsoft.com/office/powerpoint/2010/main" val="1428058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DE638A-6004-453E-8733-CE6983F0266F}" type="slidenum">
              <a:rPr lang="en-GB" smtClean="0"/>
              <a:t>3</a:t>
            </a:fld>
            <a:endParaRPr lang="en-GB" dirty="0"/>
          </a:p>
        </p:txBody>
      </p:sp>
    </p:spTree>
    <p:extLst>
      <p:ext uri="{BB962C8B-B14F-4D97-AF65-F5344CB8AC3E}">
        <p14:creationId xmlns:p14="http://schemas.microsoft.com/office/powerpoint/2010/main" val="3704781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D31E549-929C-4E47-AC02-89570E5EC32A}" type="datetimeFigureOut">
              <a:rPr lang="en-GB" smtClean="0"/>
              <a:t>27/01/2012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84D8AD6-7E15-4245-ABF1-11E22A593AB9}" type="slidenum">
              <a:rPr lang="en-GB" smtClean="0"/>
              <a:t>‹#›</a:t>
            </a:fld>
            <a:endParaRPr lang="en-GB" dirty="0"/>
          </a:p>
        </p:txBody>
      </p:sp>
    </p:spTree>
    <p:extLst>
      <p:ext uri="{BB962C8B-B14F-4D97-AF65-F5344CB8AC3E}">
        <p14:creationId xmlns:p14="http://schemas.microsoft.com/office/powerpoint/2010/main" val="2416842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D31E549-929C-4E47-AC02-89570E5EC32A}" type="datetimeFigureOut">
              <a:rPr lang="en-GB" smtClean="0"/>
              <a:t>27/01/2012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84D8AD6-7E15-4245-ABF1-11E22A593AB9}" type="slidenum">
              <a:rPr lang="en-GB" smtClean="0"/>
              <a:t>‹#›</a:t>
            </a:fld>
            <a:endParaRPr lang="en-GB" dirty="0"/>
          </a:p>
        </p:txBody>
      </p:sp>
    </p:spTree>
    <p:extLst>
      <p:ext uri="{BB962C8B-B14F-4D97-AF65-F5344CB8AC3E}">
        <p14:creationId xmlns:p14="http://schemas.microsoft.com/office/powerpoint/2010/main" val="415983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D31E549-929C-4E47-AC02-89570E5EC32A}" type="datetimeFigureOut">
              <a:rPr lang="en-GB" smtClean="0"/>
              <a:t>27/01/2012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84D8AD6-7E15-4245-ABF1-11E22A593AB9}" type="slidenum">
              <a:rPr lang="en-GB" smtClean="0"/>
              <a:t>‹#›</a:t>
            </a:fld>
            <a:endParaRPr lang="en-GB" dirty="0"/>
          </a:p>
        </p:txBody>
      </p:sp>
    </p:spTree>
    <p:extLst>
      <p:ext uri="{BB962C8B-B14F-4D97-AF65-F5344CB8AC3E}">
        <p14:creationId xmlns:p14="http://schemas.microsoft.com/office/powerpoint/2010/main" val="953718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D31E549-929C-4E47-AC02-89570E5EC32A}" type="datetimeFigureOut">
              <a:rPr lang="en-GB" smtClean="0"/>
              <a:t>27/01/2012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84D8AD6-7E15-4245-ABF1-11E22A593AB9}" type="slidenum">
              <a:rPr lang="en-GB" smtClean="0"/>
              <a:t>‹#›</a:t>
            </a:fld>
            <a:endParaRPr lang="en-GB" dirty="0"/>
          </a:p>
        </p:txBody>
      </p:sp>
    </p:spTree>
    <p:extLst>
      <p:ext uri="{BB962C8B-B14F-4D97-AF65-F5344CB8AC3E}">
        <p14:creationId xmlns:p14="http://schemas.microsoft.com/office/powerpoint/2010/main" val="2716623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31E549-929C-4E47-AC02-89570E5EC32A}" type="datetimeFigureOut">
              <a:rPr lang="en-GB" smtClean="0"/>
              <a:t>27/01/2012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84D8AD6-7E15-4245-ABF1-11E22A593AB9}" type="slidenum">
              <a:rPr lang="en-GB" smtClean="0"/>
              <a:t>‹#›</a:t>
            </a:fld>
            <a:endParaRPr lang="en-GB" dirty="0"/>
          </a:p>
        </p:txBody>
      </p:sp>
    </p:spTree>
    <p:extLst>
      <p:ext uri="{BB962C8B-B14F-4D97-AF65-F5344CB8AC3E}">
        <p14:creationId xmlns:p14="http://schemas.microsoft.com/office/powerpoint/2010/main" val="4223515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D31E549-929C-4E47-AC02-89570E5EC32A}" type="datetimeFigureOut">
              <a:rPr lang="en-GB" smtClean="0"/>
              <a:t>27/01/2012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84D8AD6-7E15-4245-ABF1-11E22A593AB9}" type="slidenum">
              <a:rPr lang="en-GB" smtClean="0"/>
              <a:t>‹#›</a:t>
            </a:fld>
            <a:endParaRPr lang="en-GB" dirty="0"/>
          </a:p>
        </p:txBody>
      </p:sp>
    </p:spTree>
    <p:extLst>
      <p:ext uri="{BB962C8B-B14F-4D97-AF65-F5344CB8AC3E}">
        <p14:creationId xmlns:p14="http://schemas.microsoft.com/office/powerpoint/2010/main" val="2873959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D31E549-929C-4E47-AC02-89570E5EC32A}" type="datetimeFigureOut">
              <a:rPr lang="en-GB" smtClean="0"/>
              <a:t>27/01/2012</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84D8AD6-7E15-4245-ABF1-11E22A593AB9}" type="slidenum">
              <a:rPr lang="en-GB" smtClean="0"/>
              <a:t>‹#›</a:t>
            </a:fld>
            <a:endParaRPr lang="en-GB" dirty="0"/>
          </a:p>
        </p:txBody>
      </p:sp>
    </p:spTree>
    <p:extLst>
      <p:ext uri="{BB962C8B-B14F-4D97-AF65-F5344CB8AC3E}">
        <p14:creationId xmlns:p14="http://schemas.microsoft.com/office/powerpoint/2010/main" val="374330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D31E549-929C-4E47-AC02-89570E5EC32A}" type="datetimeFigureOut">
              <a:rPr lang="en-GB" smtClean="0"/>
              <a:t>27/01/2012</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84D8AD6-7E15-4245-ABF1-11E22A593AB9}" type="slidenum">
              <a:rPr lang="en-GB" smtClean="0"/>
              <a:t>‹#›</a:t>
            </a:fld>
            <a:endParaRPr lang="en-GB" dirty="0"/>
          </a:p>
        </p:txBody>
      </p:sp>
    </p:spTree>
    <p:extLst>
      <p:ext uri="{BB962C8B-B14F-4D97-AF65-F5344CB8AC3E}">
        <p14:creationId xmlns:p14="http://schemas.microsoft.com/office/powerpoint/2010/main" val="620186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31E549-929C-4E47-AC02-89570E5EC32A}" type="datetimeFigureOut">
              <a:rPr lang="en-GB" smtClean="0"/>
              <a:t>27/01/2012</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84D8AD6-7E15-4245-ABF1-11E22A593AB9}" type="slidenum">
              <a:rPr lang="en-GB" smtClean="0"/>
              <a:t>‹#›</a:t>
            </a:fld>
            <a:endParaRPr lang="en-GB" dirty="0"/>
          </a:p>
        </p:txBody>
      </p:sp>
    </p:spTree>
    <p:extLst>
      <p:ext uri="{BB962C8B-B14F-4D97-AF65-F5344CB8AC3E}">
        <p14:creationId xmlns:p14="http://schemas.microsoft.com/office/powerpoint/2010/main" val="2804415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31E549-929C-4E47-AC02-89570E5EC32A}" type="datetimeFigureOut">
              <a:rPr lang="en-GB" smtClean="0"/>
              <a:t>27/01/2012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84D8AD6-7E15-4245-ABF1-11E22A593AB9}" type="slidenum">
              <a:rPr lang="en-GB" smtClean="0"/>
              <a:t>‹#›</a:t>
            </a:fld>
            <a:endParaRPr lang="en-GB" dirty="0"/>
          </a:p>
        </p:txBody>
      </p:sp>
    </p:spTree>
    <p:extLst>
      <p:ext uri="{BB962C8B-B14F-4D97-AF65-F5344CB8AC3E}">
        <p14:creationId xmlns:p14="http://schemas.microsoft.com/office/powerpoint/2010/main" val="3273199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31E549-929C-4E47-AC02-89570E5EC32A}" type="datetimeFigureOut">
              <a:rPr lang="en-GB" smtClean="0"/>
              <a:t>27/01/2012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84D8AD6-7E15-4245-ABF1-11E22A593AB9}" type="slidenum">
              <a:rPr lang="en-GB" smtClean="0"/>
              <a:t>‹#›</a:t>
            </a:fld>
            <a:endParaRPr lang="en-GB" dirty="0"/>
          </a:p>
        </p:txBody>
      </p:sp>
    </p:spTree>
    <p:extLst>
      <p:ext uri="{BB962C8B-B14F-4D97-AF65-F5344CB8AC3E}">
        <p14:creationId xmlns:p14="http://schemas.microsoft.com/office/powerpoint/2010/main" val="504171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31E549-929C-4E47-AC02-89570E5EC32A}" type="datetimeFigureOut">
              <a:rPr lang="en-GB" smtClean="0"/>
              <a:t>27/01/2012</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4D8AD6-7E15-4245-ABF1-11E22A593AB9}" type="slidenum">
              <a:rPr lang="en-GB" smtClean="0"/>
              <a:t>‹#›</a:t>
            </a:fld>
            <a:endParaRPr lang="en-GB" dirty="0"/>
          </a:p>
        </p:txBody>
      </p:sp>
    </p:spTree>
    <p:extLst>
      <p:ext uri="{BB962C8B-B14F-4D97-AF65-F5344CB8AC3E}">
        <p14:creationId xmlns:p14="http://schemas.microsoft.com/office/powerpoint/2010/main" val="40536574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teachers-direct.co.uk/resources/quiz-busters/quiz-busters-game.aspx?game_id=161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068960"/>
            <a:ext cx="8229600" cy="1143000"/>
          </a:xfrm>
        </p:spPr>
        <p:txBody>
          <a:bodyPr>
            <a:normAutofit fontScale="90000"/>
          </a:bodyPr>
          <a:lstStyle/>
          <a:p>
            <a:r>
              <a:rPr lang="en-GB" dirty="0">
                <a:solidFill>
                  <a:schemeClr val="bg1"/>
                </a:solidFill>
              </a:rPr>
              <a:t>To answer these questions, you have to let your brain think in different ways than you may be used to.  </a:t>
            </a:r>
            <a:r>
              <a:rPr lang="en-GB" dirty="0" smtClean="0">
                <a:solidFill>
                  <a:schemeClr val="bg1"/>
                </a:solidFill>
              </a:rPr>
              <a:t/>
            </a:r>
            <a:br>
              <a:rPr lang="en-GB" dirty="0" smtClean="0">
                <a:solidFill>
                  <a:schemeClr val="bg1"/>
                </a:solidFill>
              </a:rPr>
            </a:br>
            <a:r>
              <a:rPr lang="en-GB" dirty="0">
                <a:solidFill>
                  <a:schemeClr val="bg1"/>
                </a:solidFill>
              </a:rPr>
              <a:t/>
            </a:r>
            <a:br>
              <a:rPr lang="en-GB" dirty="0">
                <a:solidFill>
                  <a:schemeClr val="bg1"/>
                </a:solidFill>
              </a:rPr>
            </a:br>
            <a:endParaRPr lang="en-GB" dirty="0"/>
          </a:p>
        </p:txBody>
      </p:sp>
      <p:sp>
        <p:nvSpPr>
          <p:cNvPr id="4" name="Title 1"/>
          <p:cNvSpPr txBox="1">
            <a:spLocks/>
          </p:cNvSpPr>
          <p:nvPr/>
        </p:nvSpPr>
        <p:spPr>
          <a:xfrm>
            <a:off x="1979712" y="34256"/>
            <a:ext cx="5400600" cy="1496539"/>
          </a:xfrm>
          <a:prstGeom prst="rect">
            <a:avLst/>
          </a:prstGeom>
          <a:solidFill>
            <a:schemeClr val="tx1"/>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mtClean="0">
                <a:solidFill>
                  <a:schemeClr val="bg1"/>
                </a:solidFill>
              </a:rPr>
              <a:t>Lateral thinking</a:t>
            </a:r>
            <a:endParaRPr lang="en-GB" dirty="0">
              <a:solidFill>
                <a:schemeClr val="bg1"/>
              </a:solidFill>
            </a:endParaRPr>
          </a:p>
        </p:txBody>
      </p:sp>
    </p:spTree>
    <p:extLst>
      <p:ext uri="{BB962C8B-B14F-4D97-AF65-F5344CB8AC3E}">
        <p14:creationId xmlns:p14="http://schemas.microsoft.com/office/powerpoint/2010/main" val="17671271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670412" y="1268760"/>
            <a:ext cx="5328592" cy="4860540"/>
          </a:xfrm>
        </p:spPr>
        <p:txBody>
          <a:bodyPr>
            <a:normAutofit fontScale="32500" lnSpcReduction="20000"/>
          </a:bodyPr>
          <a:lstStyle/>
          <a:p>
            <a:r>
              <a:rPr lang="en-GB" sz="9600" b="1" dirty="0" smtClean="0">
                <a:solidFill>
                  <a:schemeClr val="bg1"/>
                </a:solidFill>
              </a:rPr>
              <a:t>Bottleneck  </a:t>
            </a:r>
          </a:p>
          <a:p>
            <a:endParaRPr lang="en-GB" sz="9600" b="1" dirty="0" smtClean="0">
              <a:solidFill>
                <a:schemeClr val="bg1"/>
              </a:solidFill>
            </a:endParaRPr>
          </a:p>
          <a:p>
            <a:pPr algn="l"/>
            <a:r>
              <a:rPr lang="en-GB" sz="9600" b="1" dirty="0" smtClean="0">
                <a:solidFill>
                  <a:schemeClr val="bg1"/>
                </a:solidFill>
              </a:rPr>
              <a:t>How can you get the coin out of the bottle without pulling out the cork or breaking the bottle?</a:t>
            </a:r>
          </a:p>
          <a:p>
            <a:endParaRPr lang="en-GB" sz="9600" b="1" dirty="0" smtClean="0">
              <a:solidFill>
                <a:schemeClr val="bg1"/>
              </a:solidFill>
            </a:endParaRPr>
          </a:p>
          <a:p>
            <a:pPr algn="l"/>
            <a:r>
              <a:rPr lang="en-GB" sz="9600" b="1" dirty="0" smtClean="0">
                <a:solidFill>
                  <a:schemeClr val="bg1"/>
                </a:solidFill>
              </a:rPr>
              <a:t>   </a:t>
            </a:r>
          </a:p>
          <a:p>
            <a:pPr algn="l"/>
            <a:r>
              <a:rPr lang="en-GB" sz="9600" b="1" dirty="0" smtClean="0">
                <a:solidFill>
                  <a:schemeClr val="bg1"/>
                </a:solidFill>
              </a:rPr>
              <a:t>Push the cork into the bottle, and shake the coin out</a:t>
            </a:r>
            <a:r>
              <a:rPr lang="en-GB" sz="9600" b="1" dirty="0" smtClean="0">
                <a:solidFill>
                  <a:schemeClr val="tx1"/>
                </a:solidFill>
              </a:rPr>
              <a:t>.</a:t>
            </a:r>
          </a:p>
          <a:p>
            <a:r>
              <a:rPr lang="en-GB" sz="9600" b="1" dirty="0" smtClean="0">
                <a:solidFill>
                  <a:schemeClr val="tx1"/>
                </a:solidFill>
              </a:rPr>
              <a:t> </a:t>
            </a:r>
          </a:p>
          <a:p>
            <a:endParaRPr lang="en-GB" dirty="0"/>
          </a:p>
        </p:txBody>
      </p: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3804" t="7822" r="32391" b="9227"/>
          <a:stretch/>
        </p:blipFill>
        <p:spPr bwMode="auto">
          <a:xfrm rot="2338737">
            <a:off x="1136571" y="188476"/>
            <a:ext cx="2008829" cy="3982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6298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wipe(down)">
                                      <p:cBhvr>
                                        <p:cTn id="7" dur="580">
                                          <p:stCondLst>
                                            <p:cond delay="0"/>
                                          </p:stCondLst>
                                        </p:cTn>
                                        <p:tgtEl>
                                          <p:spTgt spid="3">
                                            <p:txEl>
                                              <p:pRg st="5" end="5"/>
                                            </p:txEl>
                                          </p:spTgt>
                                        </p:tgtEl>
                                      </p:cBhvr>
                                    </p:animEffect>
                                    <p:anim calcmode="lin" valueType="num">
                                      <p:cBhvr>
                                        <p:cTn id="8"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5" end="5"/>
                                            </p:txEl>
                                          </p:spTgt>
                                        </p:tgtEl>
                                      </p:cBhvr>
                                      <p:to x="100000" y="60000"/>
                                    </p:animScale>
                                    <p:animScale>
                                      <p:cBhvr>
                                        <p:cTn id="14" dur="166" decel="50000">
                                          <p:stCondLst>
                                            <p:cond delay="676"/>
                                          </p:stCondLst>
                                        </p:cTn>
                                        <p:tgtEl>
                                          <p:spTgt spid="3">
                                            <p:txEl>
                                              <p:pRg st="5" end="5"/>
                                            </p:txEl>
                                          </p:spTgt>
                                        </p:tgtEl>
                                      </p:cBhvr>
                                      <p:to x="100000" y="100000"/>
                                    </p:animScale>
                                    <p:animScale>
                                      <p:cBhvr>
                                        <p:cTn id="15" dur="26">
                                          <p:stCondLst>
                                            <p:cond delay="1312"/>
                                          </p:stCondLst>
                                        </p:cTn>
                                        <p:tgtEl>
                                          <p:spTgt spid="3">
                                            <p:txEl>
                                              <p:pRg st="5" end="5"/>
                                            </p:txEl>
                                          </p:spTgt>
                                        </p:tgtEl>
                                      </p:cBhvr>
                                      <p:to x="100000" y="80000"/>
                                    </p:animScale>
                                    <p:animScale>
                                      <p:cBhvr>
                                        <p:cTn id="16" dur="166" decel="50000">
                                          <p:stCondLst>
                                            <p:cond delay="1338"/>
                                          </p:stCondLst>
                                        </p:cTn>
                                        <p:tgtEl>
                                          <p:spTgt spid="3">
                                            <p:txEl>
                                              <p:pRg st="5" end="5"/>
                                            </p:txEl>
                                          </p:spTgt>
                                        </p:tgtEl>
                                      </p:cBhvr>
                                      <p:to x="100000" y="100000"/>
                                    </p:animScale>
                                    <p:animScale>
                                      <p:cBhvr>
                                        <p:cTn id="17" dur="26">
                                          <p:stCondLst>
                                            <p:cond delay="1642"/>
                                          </p:stCondLst>
                                        </p:cTn>
                                        <p:tgtEl>
                                          <p:spTgt spid="3">
                                            <p:txEl>
                                              <p:pRg st="5" end="5"/>
                                            </p:txEl>
                                          </p:spTgt>
                                        </p:tgtEl>
                                      </p:cBhvr>
                                      <p:to x="100000" y="90000"/>
                                    </p:animScale>
                                    <p:animScale>
                                      <p:cBhvr>
                                        <p:cTn id="18" dur="166" decel="50000">
                                          <p:stCondLst>
                                            <p:cond delay="1668"/>
                                          </p:stCondLst>
                                        </p:cTn>
                                        <p:tgtEl>
                                          <p:spTgt spid="3">
                                            <p:txEl>
                                              <p:pRg st="5" end="5"/>
                                            </p:txEl>
                                          </p:spTgt>
                                        </p:tgtEl>
                                      </p:cBhvr>
                                      <p:to x="100000" y="100000"/>
                                    </p:animScale>
                                    <p:animScale>
                                      <p:cBhvr>
                                        <p:cTn id="19" dur="26">
                                          <p:stCondLst>
                                            <p:cond delay="1808"/>
                                          </p:stCondLst>
                                        </p:cTn>
                                        <p:tgtEl>
                                          <p:spTgt spid="3">
                                            <p:txEl>
                                              <p:pRg st="5" end="5"/>
                                            </p:txEl>
                                          </p:spTgt>
                                        </p:tgtEl>
                                      </p:cBhvr>
                                      <p:to x="100000" y="95000"/>
                                    </p:animScale>
                                    <p:animScale>
                                      <p:cBhvr>
                                        <p:cTn id="20" dur="166" decel="50000">
                                          <p:stCondLst>
                                            <p:cond delay="1834"/>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chemeClr val="bg1"/>
                </a:solidFill>
              </a:rPr>
              <a:t>Can You Explain?   </a:t>
            </a:r>
            <a:endParaRPr lang="en-GB" dirty="0">
              <a:solidFill>
                <a:schemeClr val="bg1"/>
              </a:solidFill>
            </a:endParaRPr>
          </a:p>
        </p:txBody>
      </p:sp>
      <p:sp>
        <p:nvSpPr>
          <p:cNvPr id="3" name="Content Placeholder 2"/>
          <p:cNvSpPr>
            <a:spLocks noGrp="1"/>
          </p:cNvSpPr>
          <p:nvPr>
            <p:ph idx="1"/>
          </p:nvPr>
        </p:nvSpPr>
        <p:spPr/>
        <p:txBody>
          <a:bodyPr>
            <a:normAutofit/>
          </a:bodyPr>
          <a:lstStyle/>
          <a:p>
            <a:pPr marL="0" indent="0">
              <a:buNone/>
            </a:pPr>
            <a:r>
              <a:rPr lang="en-GB" dirty="0" smtClean="0">
                <a:solidFill>
                  <a:schemeClr val="bg1"/>
                </a:solidFill>
              </a:rPr>
              <a:t>Question</a:t>
            </a:r>
            <a:r>
              <a:rPr lang="en-GB" dirty="0" smtClean="0">
                <a:solidFill>
                  <a:schemeClr val="bg1"/>
                </a:solidFill>
              </a:rPr>
              <a:t>: A girl who was just learning to drive went down a one-way street in the wrong direction, but didn't break the law. How come?</a:t>
            </a:r>
          </a:p>
          <a:p>
            <a:pPr marL="0" indent="0">
              <a:buNone/>
            </a:pPr>
            <a:endParaRPr lang="en-GB" dirty="0" smtClean="0">
              <a:solidFill>
                <a:schemeClr val="bg1"/>
              </a:solidFill>
            </a:endParaRPr>
          </a:p>
          <a:p>
            <a:pPr marL="0" indent="0">
              <a:buNone/>
            </a:pPr>
            <a:r>
              <a:rPr lang="en-GB" dirty="0" smtClean="0">
                <a:solidFill>
                  <a:schemeClr val="bg1"/>
                </a:solidFill>
              </a:rPr>
              <a:t>She was walking! </a:t>
            </a:r>
          </a:p>
          <a:p>
            <a:endParaRPr lang="en-GB" dirty="0">
              <a:solidFill>
                <a:schemeClr val="bg1"/>
              </a:solidFill>
            </a:endParaRPr>
          </a:p>
        </p:txBody>
      </p:sp>
    </p:spTree>
    <p:extLst>
      <p:ext uri="{BB962C8B-B14F-4D97-AF65-F5344CB8AC3E}">
        <p14:creationId xmlns:p14="http://schemas.microsoft.com/office/powerpoint/2010/main" val="819627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80">
                                          <p:stCondLst>
                                            <p:cond delay="0"/>
                                          </p:stCondLst>
                                        </p:cTn>
                                        <p:tgtEl>
                                          <p:spTgt spid="3">
                                            <p:txEl>
                                              <p:pRg st="2" end="2"/>
                                            </p:txEl>
                                          </p:spTgt>
                                        </p:tgtEl>
                                      </p:cBhvr>
                                    </p:animEffect>
                                    <p:anim calcmode="lin" valueType="num">
                                      <p:cBhvr>
                                        <p:cTn id="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2" end="2"/>
                                            </p:txEl>
                                          </p:spTgt>
                                        </p:tgtEl>
                                      </p:cBhvr>
                                      <p:to x="100000" y="60000"/>
                                    </p:animScale>
                                    <p:animScale>
                                      <p:cBhvr>
                                        <p:cTn id="14" dur="166" decel="50000">
                                          <p:stCondLst>
                                            <p:cond delay="676"/>
                                          </p:stCondLst>
                                        </p:cTn>
                                        <p:tgtEl>
                                          <p:spTgt spid="3">
                                            <p:txEl>
                                              <p:pRg st="2" end="2"/>
                                            </p:txEl>
                                          </p:spTgt>
                                        </p:tgtEl>
                                      </p:cBhvr>
                                      <p:to x="100000" y="100000"/>
                                    </p:animScale>
                                    <p:animScale>
                                      <p:cBhvr>
                                        <p:cTn id="15" dur="26">
                                          <p:stCondLst>
                                            <p:cond delay="1312"/>
                                          </p:stCondLst>
                                        </p:cTn>
                                        <p:tgtEl>
                                          <p:spTgt spid="3">
                                            <p:txEl>
                                              <p:pRg st="2" end="2"/>
                                            </p:txEl>
                                          </p:spTgt>
                                        </p:tgtEl>
                                      </p:cBhvr>
                                      <p:to x="100000" y="80000"/>
                                    </p:animScale>
                                    <p:animScale>
                                      <p:cBhvr>
                                        <p:cTn id="16" dur="166" decel="50000">
                                          <p:stCondLst>
                                            <p:cond delay="1338"/>
                                          </p:stCondLst>
                                        </p:cTn>
                                        <p:tgtEl>
                                          <p:spTgt spid="3">
                                            <p:txEl>
                                              <p:pRg st="2" end="2"/>
                                            </p:txEl>
                                          </p:spTgt>
                                        </p:tgtEl>
                                      </p:cBhvr>
                                      <p:to x="100000" y="100000"/>
                                    </p:animScale>
                                    <p:animScale>
                                      <p:cBhvr>
                                        <p:cTn id="17" dur="26">
                                          <p:stCondLst>
                                            <p:cond delay="1642"/>
                                          </p:stCondLst>
                                        </p:cTn>
                                        <p:tgtEl>
                                          <p:spTgt spid="3">
                                            <p:txEl>
                                              <p:pRg st="2" end="2"/>
                                            </p:txEl>
                                          </p:spTgt>
                                        </p:tgtEl>
                                      </p:cBhvr>
                                      <p:to x="100000" y="90000"/>
                                    </p:animScale>
                                    <p:animScale>
                                      <p:cBhvr>
                                        <p:cTn id="18" dur="166" decel="50000">
                                          <p:stCondLst>
                                            <p:cond delay="1668"/>
                                          </p:stCondLst>
                                        </p:cTn>
                                        <p:tgtEl>
                                          <p:spTgt spid="3">
                                            <p:txEl>
                                              <p:pRg st="2" end="2"/>
                                            </p:txEl>
                                          </p:spTgt>
                                        </p:tgtEl>
                                      </p:cBhvr>
                                      <p:to x="100000" y="100000"/>
                                    </p:animScale>
                                    <p:animScale>
                                      <p:cBhvr>
                                        <p:cTn id="19" dur="26">
                                          <p:stCondLst>
                                            <p:cond delay="1808"/>
                                          </p:stCondLst>
                                        </p:cTn>
                                        <p:tgtEl>
                                          <p:spTgt spid="3">
                                            <p:txEl>
                                              <p:pRg st="2" end="2"/>
                                            </p:txEl>
                                          </p:spTgt>
                                        </p:tgtEl>
                                      </p:cBhvr>
                                      <p:to x="100000" y="95000"/>
                                    </p:animScale>
                                    <p:animScale>
                                      <p:cBhvr>
                                        <p:cTn id="20"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GB" dirty="0" smtClean="0">
                <a:solidFill>
                  <a:schemeClr val="bg1"/>
                </a:solidFill>
              </a:rPr>
              <a:t>How can you throw a ball as hard as you can and have it come back to you, even if it doesn't hit anything, there is nothing attached to it, and no one else catches or throws it?</a:t>
            </a:r>
          </a:p>
          <a:p>
            <a:endParaRPr lang="en-GB" dirty="0">
              <a:solidFill>
                <a:schemeClr val="bg1"/>
              </a:solidFill>
            </a:endParaRPr>
          </a:p>
        </p:txBody>
      </p:sp>
      <p:sp>
        <p:nvSpPr>
          <p:cNvPr id="2" name="Rectangle 1"/>
          <p:cNvSpPr/>
          <p:nvPr/>
        </p:nvSpPr>
        <p:spPr>
          <a:xfrm>
            <a:off x="539552" y="5085184"/>
            <a:ext cx="6114815" cy="584775"/>
          </a:xfrm>
          <a:prstGeom prst="rect">
            <a:avLst/>
          </a:prstGeom>
        </p:spPr>
        <p:txBody>
          <a:bodyPr wrap="none">
            <a:spAutoFit/>
          </a:bodyPr>
          <a:lstStyle/>
          <a:p>
            <a:r>
              <a:rPr lang="en-GB" sz="3200" dirty="0" smtClean="0">
                <a:solidFill>
                  <a:schemeClr val="bg1"/>
                </a:solidFill>
              </a:rPr>
              <a:t>Throw </a:t>
            </a:r>
            <a:r>
              <a:rPr lang="en-GB" sz="3200" dirty="0">
                <a:solidFill>
                  <a:schemeClr val="bg1"/>
                </a:solidFill>
              </a:rPr>
              <a:t>the ball straight up in the air</a:t>
            </a:r>
            <a:r>
              <a:rPr lang="en-GB" dirty="0"/>
              <a:t>.</a:t>
            </a:r>
          </a:p>
        </p:txBody>
      </p:sp>
    </p:spTree>
    <p:extLst>
      <p:ext uri="{BB962C8B-B14F-4D97-AF65-F5344CB8AC3E}">
        <p14:creationId xmlns:p14="http://schemas.microsoft.com/office/powerpoint/2010/main" val="278887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GB" dirty="0" smtClean="0">
                <a:solidFill>
                  <a:schemeClr val="bg1"/>
                </a:solidFill>
              </a:rPr>
              <a:t>Two students are sitting on opposite sides of the same desk. There is nothing in between them but the desk. Why can't they see each other?</a:t>
            </a:r>
          </a:p>
          <a:p>
            <a:pPr marL="0" indent="0">
              <a:buNone/>
            </a:pPr>
            <a:endParaRPr lang="en-GB" dirty="0" smtClean="0">
              <a:solidFill>
                <a:schemeClr val="bg1"/>
              </a:solidFill>
            </a:endParaRPr>
          </a:p>
          <a:p>
            <a:pPr marL="0" indent="0">
              <a:buNone/>
            </a:pPr>
            <a:r>
              <a:rPr lang="en-GB" dirty="0" smtClean="0">
                <a:solidFill>
                  <a:schemeClr val="bg1"/>
                </a:solidFill>
              </a:rPr>
              <a:t>The two students have their backs to each other</a:t>
            </a:r>
          </a:p>
          <a:p>
            <a:pPr marL="0" indent="0">
              <a:buNone/>
            </a:pPr>
            <a:endParaRPr lang="en-GB" dirty="0">
              <a:solidFill>
                <a:schemeClr val="bg1"/>
              </a:solidFill>
            </a:endParaRPr>
          </a:p>
        </p:txBody>
      </p:sp>
    </p:spTree>
    <p:extLst>
      <p:ext uri="{BB962C8B-B14F-4D97-AF65-F5344CB8AC3E}">
        <p14:creationId xmlns:p14="http://schemas.microsoft.com/office/powerpoint/2010/main" val="2859851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80">
                                          <p:stCondLst>
                                            <p:cond delay="0"/>
                                          </p:stCondLst>
                                        </p:cTn>
                                        <p:tgtEl>
                                          <p:spTgt spid="3">
                                            <p:txEl>
                                              <p:pRg st="2" end="2"/>
                                            </p:txEl>
                                          </p:spTgt>
                                        </p:tgtEl>
                                      </p:cBhvr>
                                    </p:animEffect>
                                    <p:anim calcmode="lin" valueType="num">
                                      <p:cBhvr>
                                        <p:cTn id="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2" end="2"/>
                                            </p:txEl>
                                          </p:spTgt>
                                        </p:tgtEl>
                                      </p:cBhvr>
                                      <p:to x="100000" y="60000"/>
                                    </p:animScale>
                                    <p:animScale>
                                      <p:cBhvr>
                                        <p:cTn id="14" dur="166" decel="50000">
                                          <p:stCondLst>
                                            <p:cond delay="676"/>
                                          </p:stCondLst>
                                        </p:cTn>
                                        <p:tgtEl>
                                          <p:spTgt spid="3">
                                            <p:txEl>
                                              <p:pRg st="2" end="2"/>
                                            </p:txEl>
                                          </p:spTgt>
                                        </p:tgtEl>
                                      </p:cBhvr>
                                      <p:to x="100000" y="100000"/>
                                    </p:animScale>
                                    <p:animScale>
                                      <p:cBhvr>
                                        <p:cTn id="15" dur="26">
                                          <p:stCondLst>
                                            <p:cond delay="1312"/>
                                          </p:stCondLst>
                                        </p:cTn>
                                        <p:tgtEl>
                                          <p:spTgt spid="3">
                                            <p:txEl>
                                              <p:pRg st="2" end="2"/>
                                            </p:txEl>
                                          </p:spTgt>
                                        </p:tgtEl>
                                      </p:cBhvr>
                                      <p:to x="100000" y="80000"/>
                                    </p:animScale>
                                    <p:animScale>
                                      <p:cBhvr>
                                        <p:cTn id="16" dur="166" decel="50000">
                                          <p:stCondLst>
                                            <p:cond delay="1338"/>
                                          </p:stCondLst>
                                        </p:cTn>
                                        <p:tgtEl>
                                          <p:spTgt spid="3">
                                            <p:txEl>
                                              <p:pRg st="2" end="2"/>
                                            </p:txEl>
                                          </p:spTgt>
                                        </p:tgtEl>
                                      </p:cBhvr>
                                      <p:to x="100000" y="100000"/>
                                    </p:animScale>
                                    <p:animScale>
                                      <p:cBhvr>
                                        <p:cTn id="17" dur="26">
                                          <p:stCondLst>
                                            <p:cond delay="1642"/>
                                          </p:stCondLst>
                                        </p:cTn>
                                        <p:tgtEl>
                                          <p:spTgt spid="3">
                                            <p:txEl>
                                              <p:pRg st="2" end="2"/>
                                            </p:txEl>
                                          </p:spTgt>
                                        </p:tgtEl>
                                      </p:cBhvr>
                                      <p:to x="100000" y="90000"/>
                                    </p:animScale>
                                    <p:animScale>
                                      <p:cBhvr>
                                        <p:cTn id="18" dur="166" decel="50000">
                                          <p:stCondLst>
                                            <p:cond delay="1668"/>
                                          </p:stCondLst>
                                        </p:cTn>
                                        <p:tgtEl>
                                          <p:spTgt spid="3">
                                            <p:txEl>
                                              <p:pRg st="2" end="2"/>
                                            </p:txEl>
                                          </p:spTgt>
                                        </p:tgtEl>
                                      </p:cBhvr>
                                      <p:to x="100000" y="100000"/>
                                    </p:animScale>
                                    <p:animScale>
                                      <p:cBhvr>
                                        <p:cTn id="19" dur="26">
                                          <p:stCondLst>
                                            <p:cond delay="1808"/>
                                          </p:stCondLst>
                                        </p:cTn>
                                        <p:tgtEl>
                                          <p:spTgt spid="3">
                                            <p:txEl>
                                              <p:pRg st="2" end="2"/>
                                            </p:txEl>
                                          </p:spTgt>
                                        </p:tgtEl>
                                      </p:cBhvr>
                                      <p:to x="100000" y="95000"/>
                                    </p:animScale>
                                    <p:animScale>
                                      <p:cBhvr>
                                        <p:cTn id="20"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GB" dirty="0" smtClean="0">
                <a:solidFill>
                  <a:schemeClr val="bg1"/>
                </a:solidFill>
              </a:rPr>
              <a:t>How do you put a giraffe in the fridge?</a:t>
            </a:r>
            <a:endParaRPr lang="en-GB" dirty="0">
              <a:solidFill>
                <a:schemeClr val="bg1"/>
              </a:solidFill>
            </a:endParaRPr>
          </a:p>
        </p:txBody>
      </p:sp>
    </p:spTree>
    <p:extLst>
      <p:ext uri="{BB962C8B-B14F-4D97-AF65-F5344CB8AC3E}">
        <p14:creationId xmlns:p14="http://schemas.microsoft.com/office/powerpoint/2010/main" val="38193660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solidFill>
                  <a:schemeClr val="bg1"/>
                </a:solidFill>
              </a:rPr>
              <a:t>Shapes</a:t>
            </a:r>
            <a:br>
              <a:rPr lang="en-GB" dirty="0" smtClean="0">
                <a:solidFill>
                  <a:schemeClr val="bg1"/>
                </a:solidFill>
              </a:rPr>
            </a:br>
            <a:r>
              <a:rPr lang="en-GB" dirty="0" smtClean="0">
                <a:solidFill>
                  <a:schemeClr val="bg1"/>
                </a:solidFill>
              </a:rPr>
              <a:t>Polygons, Circles and Angles </a:t>
            </a:r>
            <a:endParaRPr lang="en-GB" dirty="0">
              <a:solidFill>
                <a:schemeClr val="bg1"/>
              </a:solidFill>
            </a:endParaRPr>
          </a:p>
        </p:txBody>
      </p:sp>
      <p:sp>
        <p:nvSpPr>
          <p:cNvPr id="3" name="Content Placeholder 2"/>
          <p:cNvSpPr>
            <a:spLocks noGrp="1"/>
          </p:cNvSpPr>
          <p:nvPr>
            <p:ph idx="1"/>
          </p:nvPr>
        </p:nvSpPr>
        <p:spPr/>
        <p:txBody>
          <a:bodyPr/>
          <a:lstStyle/>
          <a:p>
            <a:pPr marL="0" indent="0">
              <a:buNone/>
            </a:pPr>
            <a:r>
              <a:rPr lang="en-GB" dirty="0" smtClean="0">
                <a:solidFill>
                  <a:schemeClr val="bg1"/>
                </a:solidFill>
                <a:hlinkClick r:id="rId2"/>
              </a:rPr>
              <a:t>http://www.teachers-direct.co.uk/resources/quiz-busters/quiz-busters-game.aspx?game_id=1610</a:t>
            </a:r>
            <a:r>
              <a:rPr lang="en-GB" dirty="0" smtClean="0">
                <a:solidFill>
                  <a:schemeClr val="bg1"/>
                </a:solidFill>
              </a:rPr>
              <a:t>   </a:t>
            </a:r>
            <a:endParaRPr lang="en-GB" dirty="0">
              <a:solidFill>
                <a:schemeClr val="bg1"/>
              </a:solidFill>
            </a:endParaRPr>
          </a:p>
        </p:txBody>
      </p:sp>
    </p:spTree>
    <p:extLst>
      <p:ext uri="{BB962C8B-B14F-4D97-AF65-F5344CB8AC3E}">
        <p14:creationId xmlns:p14="http://schemas.microsoft.com/office/powerpoint/2010/main" val="1117755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TotalTime>
  <Words>202</Words>
  <Application>Microsoft Office PowerPoint</Application>
  <PresentationFormat>On-screen Show (4:3)</PresentationFormat>
  <Paragraphs>23</Paragraphs>
  <Slides>7</Slides>
  <Notes>2</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To answer these questions, you have to let your brain think in different ways than you may be used to.    </vt:lpstr>
      <vt:lpstr>PowerPoint Presentation</vt:lpstr>
      <vt:lpstr>Can You Explain?   </vt:lpstr>
      <vt:lpstr>PowerPoint Presentation</vt:lpstr>
      <vt:lpstr>PowerPoint Presentation</vt:lpstr>
      <vt:lpstr>PowerPoint Presentation</vt:lpstr>
      <vt:lpstr>Shapes Polygons, Circles and Angles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Lateral thinking</dc:title>
  <dc:creator>Satchet</dc:creator>
  <cp:lastModifiedBy>Satchet Singh</cp:lastModifiedBy>
  <cp:revision>8</cp:revision>
  <dcterms:created xsi:type="dcterms:W3CDTF">2012-01-25T18:23:58Z</dcterms:created>
  <dcterms:modified xsi:type="dcterms:W3CDTF">2012-01-27T08:29:47Z</dcterms:modified>
</cp:coreProperties>
</file>