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4" r:id="rId3"/>
    <p:sldId id="259" r:id="rId4"/>
    <p:sldId id="270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551B9-2332-4D16-B008-83FA7A45341E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7CFC4-84B9-4872-922C-D6236639522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311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7CFC4-84B9-4872-922C-D6236639522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9537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B923-C9D3-4989-98B7-7B940E84D580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9B080-4C0F-4B96-B368-96F9F7A19EB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ills4ict.com/medi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NME%20reader%20profile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ills4ict.com/medi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260648"/>
            <a:ext cx="3955976" cy="1944216"/>
          </a:xfrm>
        </p:spPr>
        <p:txBody>
          <a:bodyPr/>
          <a:lstStyle/>
          <a:p>
            <a:r>
              <a:rPr lang="en-GB" dirty="0" smtClean="0"/>
              <a:t>Lesson Objectives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4104456" cy="6264696"/>
          </a:xfrm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algn="l"/>
            <a:r>
              <a:rPr lang="en-GB" sz="3000" b="1" i="1" dirty="0" smtClean="0">
                <a:solidFill>
                  <a:srgbClr val="FF0000"/>
                </a:solidFill>
              </a:rPr>
              <a:t>All - </a:t>
            </a:r>
            <a:r>
              <a:rPr lang="en-GB" sz="3000" dirty="0">
                <a:solidFill>
                  <a:schemeClr val="tx1"/>
                </a:solidFill>
              </a:rPr>
              <a:t>will identify </a:t>
            </a:r>
            <a:r>
              <a:rPr lang="en-GB" sz="3000" dirty="0" smtClean="0">
                <a:solidFill>
                  <a:schemeClr val="tx1"/>
                </a:solidFill>
              </a:rPr>
              <a:t>what makes up a magazine cover </a:t>
            </a:r>
          </a:p>
          <a:p>
            <a:pPr algn="l"/>
            <a:r>
              <a:rPr lang="en-GB" sz="3000" b="1" dirty="0" smtClean="0">
                <a:solidFill>
                  <a:schemeClr val="tx1"/>
                </a:solidFill>
              </a:rPr>
              <a:t>(Grade C)</a:t>
            </a:r>
          </a:p>
          <a:p>
            <a:pPr algn="l"/>
            <a:r>
              <a:rPr lang="en-GB" sz="3000" b="1" i="1" dirty="0" smtClean="0">
                <a:solidFill>
                  <a:srgbClr val="FF0000"/>
                </a:solidFill>
              </a:rPr>
              <a:t>Most - </a:t>
            </a:r>
            <a:r>
              <a:rPr lang="en-GB" sz="3000" dirty="0">
                <a:solidFill>
                  <a:schemeClr val="tx1"/>
                </a:solidFill>
              </a:rPr>
              <a:t>Will also be able to explain each aspect of the magazine in more detail 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r>
              <a:rPr lang="en-GB" sz="3000" b="1" dirty="0" smtClean="0">
                <a:solidFill>
                  <a:schemeClr val="tx1"/>
                </a:solidFill>
              </a:rPr>
              <a:t>(Grade B)</a:t>
            </a:r>
          </a:p>
          <a:p>
            <a:pPr algn="l"/>
            <a:r>
              <a:rPr lang="en-GB" sz="3000" b="1" i="1" dirty="0" smtClean="0">
                <a:solidFill>
                  <a:srgbClr val="FF0000"/>
                </a:solidFill>
              </a:rPr>
              <a:t>Few - </a:t>
            </a:r>
            <a:r>
              <a:rPr lang="en-GB" sz="3000" dirty="0">
                <a:solidFill>
                  <a:schemeClr val="tx1"/>
                </a:solidFill>
              </a:rPr>
              <a:t>Will also be able to justify your choices </a:t>
            </a:r>
            <a:endParaRPr lang="en-GB" sz="3000" dirty="0" smtClean="0">
              <a:solidFill>
                <a:schemeClr val="tx1"/>
              </a:solidFill>
            </a:endParaRPr>
          </a:p>
          <a:p>
            <a:pPr algn="l"/>
            <a:r>
              <a:rPr lang="en-GB" sz="3000" b="1" dirty="0" smtClean="0">
                <a:solidFill>
                  <a:schemeClr val="tx1"/>
                </a:solidFill>
              </a:rPr>
              <a:t>(Grade A)</a:t>
            </a:r>
            <a:endParaRPr lang="en-GB" sz="30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6016" y="2492896"/>
            <a:ext cx="3955976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itchFamily="34" charset="0"/>
              <a:buChar char="•"/>
            </a:pPr>
            <a:r>
              <a:rPr lang="en-US" dirty="0"/>
              <a:t>Understand different elements that make up a music </a:t>
            </a:r>
            <a:r>
              <a:rPr lang="en-US" dirty="0" smtClean="0"/>
              <a:t>magazine</a:t>
            </a:r>
          </a:p>
          <a:p>
            <a:pPr marL="571500" indent="-571500" algn="l">
              <a:buFont typeface="Arial" pitchFamily="34" charset="0"/>
              <a:buChar char="•"/>
            </a:pPr>
            <a:endParaRPr lang="en-GB" dirty="0"/>
          </a:p>
          <a:p>
            <a:pPr marL="571500" indent="-571500" algn="l">
              <a:buFont typeface="Arial" pitchFamily="34" charset="0"/>
              <a:buChar char="•"/>
            </a:pPr>
            <a:r>
              <a:rPr lang="en-US" dirty="0"/>
              <a:t>Identify what is on a magazine cover and </a:t>
            </a:r>
            <a:r>
              <a:rPr lang="en-US" dirty="0" smtClean="0"/>
              <a:t>why it is used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Starter</a:t>
            </a:r>
            <a:r>
              <a:rPr lang="en-GB" sz="3200" dirty="0" smtClean="0">
                <a:solidFill>
                  <a:srgbClr val="FF0000"/>
                </a:solidFill>
              </a:rPr>
              <a:t> (5 Mins)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Open up Diamond 9 task: </a:t>
            </a:r>
            <a:r>
              <a:rPr lang="en-GB" dirty="0" smtClean="0">
                <a:hlinkClick r:id="rId2"/>
              </a:rPr>
              <a:t>www.skills4ict.com/media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 pairs rank media key words in priority starting from the top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Activity 1 – </a:t>
            </a:r>
            <a:r>
              <a:rPr lang="en-GB" sz="3200" dirty="0" smtClean="0"/>
              <a:t>(</a:t>
            </a:r>
            <a:r>
              <a:rPr lang="en-GB" sz="3200" dirty="0" smtClean="0">
                <a:solidFill>
                  <a:srgbClr val="FF0000"/>
                </a:solidFill>
              </a:rPr>
              <a:t>15 Mins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58775" indent="-358775">
              <a:buFont typeface="Wingdings" pitchFamily="2" charset="2"/>
              <a:buChar char="Ø"/>
            </a:pPr>
            <a:r>
              <a:rPr lang="en-GB" dirty="0" smtClean="0"/>
              <a:t>Decode the front magazine cover using the sheet provided</a:t>
            </a:r>
          </a:p>
          <a:p>
            <a:pPr marL="0" indent="0">
              <a:buFont typeface="Wingdings" pitchFamily="2" charset="2"/>
              <a:buChar char="Ø"/>
            </a:pPr>
            <a:endParaRPr lang="en-GB" dirty="0" smtClean="0"/>
          </a:p>
          <a:p>
            <a:pPr marL="0" indent="0">
              <a:buFont typeface="Wingdings" pitchFamily="2" charset="2"/>
              <a:buChar char="Ø"/>
            </a:pPr>
            <a:r>
              <a:rPr lang="en-GB" dirty="0" smtClean="0"/>
              <a:t>Discuss this in </a:t>
            </a:r>
            <a:r>
              <a:rPr lang="en-GB" dirty="0" smtClean="0"/>
              <a:t>groups of 3.</a:t>
            </a:r>
            <a:endParaRPr lang="en-GB" dirty="0" smtClean="0"/>
          </a:p>
          <a:p>
            <a:pPr marL="0" indent="0">
              <a:buFont typeface="Wingdings" pitchFamily="2" charset="2"/>
              <a:buChar char="Ø"/>
            </a:pPr>
            <a:endParaRPr lang="en-GB" dirty="0"/>
          </a:p>
          <a:p>
            <a:pPr marL="0" indent="0">
              <a:buFont typeface="Wingdings" pitchFamily="2" charset="2"/>
              <a:buChar char="Ø"/>
            </a:pPr>
            <a:r>
              <a:rPr lang="en-GB" u="sng" dirty="0" smtClean="0"/>
              <a:t>All must complete </a:t>
            </a:r>
            <a:r>
              <a:rPr lang="en-GB" dirty="0" smtClean="0"/>
              <a:t>the outcome</a:t>
            </a:r>
          </a:p>
          <a:p>
            <a:pPr marL="266700" indent="0">
              <a:buNone/>
            </a:pPr>
            <a:r>
              <a:rPr lang="en-GB" dirty="0" smtClean="0"/>
              <a:t>of your discussion on your </a:t>
            </a:r>
            <a:r>
              <a:rPr lang="en-GB" dirty="0" smtClean="0"/>
              <a:t>sheet.</a:t>
            </a:r>
            <a:endParaRPr lang="en-GB" dirty="0" smtClean="0"/>
          </a:p>
          <a:p>
            <a:pPr marL="0" indent="0">
              <a:buFont typeface="Wingdings" pitchFamily="2" charset="2"/>
              <a:buChar char="Ø"/>
            </a:pPr>
            <a:endParaRPr lang="en-GB" dirty="0" smtClean="0"/>
          </a:p>
          <a:p>
            <a:pPr marL="0" indent="0">
              <a:buFont typeface="Wingdings" pitchFamily="2" charset="2"/>
              <a:buChar char="Ø"/>
            </a:pPr>
            <a:r>
              <a:rPr lang="en-GB" dirty="0" smtClean="0"/>
              <a:t>This </a:t>
            </a:r>
            <a:r>
              <a:rPr lang="en-GB" dirty="0" smtClean="0"/>
              <a:t>will form part of your </a:t>
            </a:r>
          </a:p>
          <a:p>
            <a:pPr marL="358775" indent="0">
              <a:buNone/>
            </a:pPr>
            <a:r>
              <a:rPr lang="en-GB" dirty="0" smtClean="0"/>
              <a:t>revision </a:t>
            </a:r>
            <a:r>
              <a:rPr lang="en-GB" dirty="0" smtClean="0"/>
              <a:t>for your exam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48880"/>
            <a:ext cx="2844816" cy="408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7317" y="4581128"/>
            <a:ext cx="3786614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sz="3200" dirty="0"/>
              <a:t>Who is the audience?</a:t>
            </a:r>
          </a:p>
        </p:txBody>
      </p:sp>
      <p:sp>
        <p:nvSpPr>
          <p:cNvPr id="8" name="Rectangle 7"/>
          <p:cNvSpPr/>
          <p:nvPr/>
        </p:nvSpPr>
        <p:spPr>
          <a:xfrm>
            <a:off x="5940152" y="1447968"/>
            <a:ext cx="2286000" cy="28906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200" dirty="0">
                <a:solidFill>
                  <a:prstClr val="black"/>
                </a:solidFill>
              </a:rPr>
              <a:t>What type of music is covered in the magazine?</a:t>
            </a:r>
            <a:endParaRPr lang="en-GB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568" y="2564904"/>
            <a:ext cx="4298855" cy="122495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200" dirty="0">
                <a:solidFill>
                  <a:prstClr val="black"/>
                </a:solidFill>
              </a:rPr>
              <a:t>Masthead – what does it mean?</a:t>
            </a:r>
            <a:endParaRPr lang="en-GB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46883" y="404664"/>
            <a:ext cx="3528392" cy="17912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200" dirty="0">
                <a:solidFill>
                  <a:prstClr val="black"/>
                </a:solidFill>
              </a:rPr>
              <a:t>USP (What is the unique selling point)?</a:t>
            </a:r>
            <a:endParaRPr lang="en-GB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32275" y="5474290"/>
            <a:ext cx="2286000" cy="1191736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200" dirty="0">
                <a:solidFill>
                  <a:prstClr val="black"/>
                </a:solidFill>
              </a:rPr>
              <a:t>Describe the cover art?</a:t>
            </a:r>
            <a:endParaRPr lang="en-GB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91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music magazines target their readers?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>
              <a:hlinkClick r:id="rId2" action="ppaction://hlinkfile"/>
            </a:endParaRPr>
          </a:p>
          <a:p>
            <a:pPr marL="0" indent="0">
              <a:buNone/>
            </a:pPr>
            <a:r>
              <a:rPr lang="en-GB" dirty="0" smtClean="0">
                <a:hlinkClick r:id="rId2" action="ppaction://hlinkfile"/>
              </a:rPr>
              <a:t>NME </a:t>
            </a:r>
            <a:r>
              <a:rPr lang="en-GB" dirty="0">
                <a:hlinkClick r:id="rId2" action="ppaction://hlinkfile"/>
              </a:rPr>
              <a:t>reader </a:t>
            </a:r>
            <a:r>
              <a:rPr lang="en-GB" dirty="0" smtClean="0">
                <a:hlinkClick r:id="rId2" action="ppaction://hlinkfile"/>
              </a:rPr>
              <a:t>profile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Men per women readers?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What social class they fall into?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What their lifestyles are like?</a:t>
            </a:r>
          </a:p>
        </p:txBody>
      </p:sp>
    </p:spTree>
    <p:extLst>
      <p:ext uri="{BB962C8B-B14F-4D97-AF65-F5344CB8AC3E}">
        <p14:creationId xmlns:p14="http://schemas.microsoft.com/office/powerpoint/2010/main" xmlns="" val="285493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Activity 2 </a:t>
            </a:r>
            <a:r>
              <a:rPr lang="en-GB" sz="3200" dirty="0" smtClean="0">
                <a:solidFill>
                  <a:srgbClr val="FF0000"/>
                </a:solidFill>
              </a:rPr>
              <a:t>(15 Mins)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You </a:t>
            </a:r>
            <a:r>
              <a:rPr lang="en-GB" dirty="0" smtClean="0"/>
              <a:t>should have </a:t>
            </a:r>
            <a:r>
              <a:rPr lang="en-GB" dirty="0" smtClean="0"/>
              <a:t>already thought of a name of a music magazine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Now create your own reader profile for your magazine, aimed at teenagers between </a:t>
            </a:r>
            <a:r>
              <a:rPr lang="en-GB" dirty="0" smtClean="0"/>
              <a:t>11-18 </a:t>
            </a:r>
          </a:p>
          <a:p>
            <a:pPr marL="514350" indent="-514350">
              <a:buNone/>
            </a:pPr>
            <a:r>
              <a:rPr lang="en-GB" dirty="0" smtClean="0"/>
              <a:t>	</a:t>
            </a:r>
          </a:p>
          <a:p>
            <a:pPr marL="514350" indent="-514350">
              <a:buNone/>
            </a:pPr>
            <a:r>
              <a:rPr lang="en-GB" dirty="0" smtClean="0"/>
              <a:t>	</a:t>
            </a:r>
            <a:r>
              <a:rPr lang="en-GB" dirty="0" smtClean="0"/>
              <a:t>Create an image map of </a:t>
            </a:r>
            <a:r>
              <a:rPr lang="en-GB" b="1" dirty="0" smtClean="0"/>
              <a:t>10 things </a:t>
            </a:r>
            <a:r>
              <a:rPr lang="en-GB" dirty="0" smtClean="0"/>
              <a:t>for your reader profile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6554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 to: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76533"/>
            <a:ext cx="8229600" cy="37526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www.skills4ict.com/media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Click on:</a:t>
            </a:r>
          </a:p>
          <a:p>
            <a:pPr marL="0" indent="0">
              <a:buNone/>
            </a:pPr>
            <a:r>
              <a:rPr lang="en-GB" dirty="0" smtClean="0"/>
              <a:t>‘</a:t>
            </a:r>
            <a:r>
              <a:rPr lang="en-GB" b="1" dirty="0" smtClean="0">
                <a:solidFill>
                  <a:srgbClr val="FF0000"/>
                </a:solidFill>
              </a:rPr>
              <a:t>Lesson 4 feedback</a:t>
            </a:r>
            <a:r>
              <a:rPr lang="en-GB" dirty="0" smtClean="0"/>
              <a:t>’ and complete 2 things you have learnt this lesson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would like to improve 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Sensible posts only!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78081" y="1484784"/>
            <a:ext cx="8229600" cy="2265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217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274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Lesson Objectives </vt:lpstr>
      <vt:lpstr>Starter (5 Mins)</vt:lpstr>
      <vt:lpstr>Learning Activity 1 – (15 Mins)</vt:lpstr>
      <vt:lpstr>Slide 4</vt:lpstr>
      <vt:lpstr>How do music magazines target their readers? </vt:lpstr>
      <vt:lpstr>Learning Activity 2 (15 Mins)</vt:lpstr>
      <vt:lpstr>Go to:</vt:lpstr>
    </vt:vector>
  </TitlesOfParts>
  <Company>Writhlington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people think that they will get energy or feel good?</dc:title>
  <dc:creator>ssingh</dc:creator>
  <cp:lastModifiedBy>ssingh</cp:lastModifiedBy>
  <cp:revision>41</cp:revision>
  <dcterms:created xsi:type="dcterms:W3CDTF">2012-11-22T12:56:46Z</dcterms:created>
  <dcterms:modified xsi:type="dcterms:W3CDTF">2013-02-21T09:51:22Z</dcterms:modified>
</cp:coreProperties>
</file>