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handoutMasterIdLst>
    <p:handoutMasterId r:id="rId12"/>
  </p:handoutMasterIdLst>
  <p:sldIdLst>
    <p:sldId id="256" r:id="rId2"/>
    <p:sldId id="275" r:id="rId3"/>
    <p:sldId id="276" r:id="rId4"/>
    <p:sldId id="279" r:id="rId5"/>
    <p:sldId id="282" r:id="rId6"/>
    <p:sldId id="280" r:id="rId7"/>
    <p:sldId id="281" r:id="rId8"/>
    <p:sldId id="278" r:id="rId9"/>
    <p:sldId id="283" r:id="rId10"/>
    <p:sldId id="28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notesViewPr>
    <p:cSldViewPr>
      <p:cViewPr varScale="1">
        <p:scale>
          <a:sx n="53" d="100"/>
          <a:sy n="53" d="100"/>
        </p:scale>
        <p:origin x="-286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319FE66-A0F7-4627-946C-D3D46788FA0C}" type="datetimeFigureOut">
              <a:rPr lang="en-GB" smtClean="0"/>
              <a:pPr/>
              <a:t>16/12/2012</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0367100-0BF6-4B08-9605-B7DCA86977AA}" type="slidenum">
              <a:rPr lang="en-GB" smtClean="0"/>
              <a:pPr/>
              <a:t>‹#›</a:t>
            </a:fld>
            <a:endParaRPr lang="en-GB" dirty="0"/>
          </a:p>
        </p:txBody>
      </p:sp>
    </p:spTree>
    <p:extLst>
      <p:ext uri="{BB962C8B-B14F-4D97-AF65-F5344CB8AC3E}">
        <p14:creationId xmlns:p14="http://schemas.microsoft.com/office/powerpoint/2010/main" val="100595805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solidFill>
                  <a:schemeClr val="tx1"/>
                </a:solidFill>
              </a:defRPr>
            </a:lvl1pPr>
          </a:lstStyle>
          <a:p>
            <a:fld id="{7BEA16BB-F1A0-4902-B86B-5FDDFFB9E9F5}" type="datetimeFigureOut">
              <a:rPr lang="en-GB" smtClean="0"/>
              <a:pPr/>
              <a:t>16/12/2012</a:t>
            </a:fld>
            <a:endParaRPr lang="en-GB" dirty="0"/>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GB"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A1216B62-9E16-4873-B92A-9E95AF6B6CEE}" type="slidenum">
              <a:rPr lang="en-GB" smtClean="0"/>
              <a:pPr/>
              <a:t>‹#›</a:t>
            </a:fld>
            <a:endParaRPr lang="en-GB" dirty="0"/>
          </a:p>
        </p:txBody>
      </p:sp>
    </p:spTree>
    <p:extLst>
      <p:ext uri="{BB962C8B-B14F-4D97-AF65-F5344CB8AC3E}">
        <p14:creationId xmlns:p14="http://schemas.microsoft.com/office/powerpoint/2010/main" val="1829692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BEA16BB-F1A0-4902-B86B-5FDDFFB9E9F5}" type="datetimeFigureOut">
              <a:rPr lang="en-GB" smtClean="0"/>
              <a:pPr/>
              <a:t>16/12/2012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1216B62-9E16-4873-B92A-9E95AF6B6CEE}" type="slidenum">
              <a:rPr lang="en-GB" smtClean="0"/>
              <a:pPr/>
              <a:t>‹#›</a:t>
            </a:fld>
            <a:endParaRPr lang="en-GB" dirty="0"/>
          </a:p>
        </p:txBody>
      </p:sp>
    </p:spTree>
    <p:extLst>
      <p:ext uri="{BB962C8B-B14F-4D97-AF65-F5344CB8AC3E}">
        <p14:creationId xmlns:p14="http://schemas.microsoft.com/office/powerpoint/2010/main" val="3187590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BEA16BB-F1A0-4902-B86B-5FDDFFB9E9F5}" type="datetimeFigureOut">
              <a:rPr lang="en-GB" smtClean="0"/>
              <a:pPr/>
              <a:t>16/12/2012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1216B62-9E16-4873-B92A-9E95AF6B6CEE}" type="slidenum">
              <a:rPr lang="en-GB" smtClean="0"/>
              <a:pPr/>
              <a:t>‹#›</a:t>
            </a:fld>
            <a:endParaRPr lang="en-GB" dirty="0"/>
          </a:p>
        </p:txBody>
      </p:sp>
    </p:spTree>
    <p:extLst>
      <p:ext uri="{BB962C8B-B14F-4D97-AF65-F5344CB8AC3E}">
        <p14:creationId xmlns:p14="http://schemas.microsoft.com/office/powerpoint/2010/main" val="106568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7BEA16BB-F1A0-4902-B86B-5FDDFFB9E9F5}" type="datetimeFigureOut">
              <a:rPr lang="en-GB" smtClean="0"/>
              <a:pPr/>
              <a:t>16/12/2012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1216B62-9E16-4873-B92A-9E95AF6B6CEE}" type="slidenum">
              <a:rPr lang="en-GB" smtClean="0"/>
              <a:pPr/>
              <a:t>‹#›</a:t>
            </a:fld>
            <a:endParaRPr lang="en-GB" dirty="0"/>
          </a:p>
        </p:txBody>
      </p:sp>
    </p:spTree>
    <p:extLst>
      <p:ext uri="{BB962C8B-B14F-4D97-AF65-F5344CB8AC3E}">
        <p14:creationId xmlns:p14="http://schemas.microsoft.com/office/powerpoint/2010/main" val="250777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7BEA16BB-F1A0-4902-B86B-5FDDFFB9E9F5}" type="datetimeFigureOut">
              <a:rPr lang="en-GB" smtClean="0"/>
              <a:pPr/>
              <a:t>16/12/2012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A1216B62-9E16-4873-B92A-9E95AF6B6CEE}" type="slidenum">
              <a:rPr lang="en-GB" smtClean="0"/>
              <a:pPr/>
              <a:t>‹#›</a:t>
            </a:fld>
            <a:endParaRPr lang="en-GB" dirty="0"/>
          </a:p>
        </p:txBody>
      </p:sp>
    </p:spTree>
    <p:extLst>
      <p:ext uri="{BB962C8B-B14F-4D97-AF65-F5344CB8AC3E}">
        <p14:creationId xmlns:p14="http://schemas.microsoft.com/office/powerpoint/2010/main" val="2359996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BEA16BB-F1A0-4902-B86B-5FDDFFB9E9F5}" type="datetimeFigureOut">
              <a:rPr lang="en-GB" smtClean="0"/>
              <a:pPr/>
              <a:t>16/12/2012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1216B62-9E16-4873-B92A-9E95AF6B6CEE}" type="slidenum">
              <a:rPr lang="en-GB" smtClean="0"/>
              <a:pPr/>
              <a:t>‹#›</a:t>
            </a:fld>
            <a:endParaRPr lang="en-GB" dirty="0"/>
          </a:p>
        </p:txBody>
      </p:sp>
    </p:spTree>
    <p:extLst>
      <p:ext uri="{BB962C8B-B14F-4D97-AF65-F5344CB8AC3E}">
        <p14:creationId xmlns:p14="http://schemas.microsoft.com/office/powerpoint/2010/main" val="3474309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BEA16BB-F1A0-4902-B86B-5FDDFFB9E9F5}" type="datetimeFigureOut">
              <a:rPr lang="en-GB" smtClean="0"/>
              <a:pPr/>
              <a:t>16/12/2012</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A1216B62-9E16-4873-B92A-9E95AF6B6CEE}" type="slidenum">
              <a:rPr lang="en-GB" smtClean="0"/>
              <a:pPr/>
              <a:t>‹#›</a:t>
            </a:fld>
            <a:endParaRPr lang="en-GB" dirty="0"/>
          </a:p>
        </p:txBody>
      </p:sp>
    </p:spTree>
    <p:extLst>
      <p:ext uri="{BB962C8B-B14F-4D97-AF65-F5344CB8AC3E}">
        <p14:creationId xmlns:p14="http://schemas.microsoft.com/office/powerpoint/2010/main" val="3137138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BEA16BB-F1A0-4902-B86B-5FDDFFB9E9F5}" type="datetimeFigureOut">
              <a:rPr lang="en-GB" smtClean="0"/>
              <a:pPr/>
              <a:t>16/12/2012</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A1216B62-9E16-4873-B92A-9E95AF6B6CEE}" type="slidenum">
              <a:rPr lang="en-GB" smtClean="0"/>
              <a:pPr/>
              <a:t>‹#›</a:t>
            </a:fld>
            <a:endParaRPr lang="en-GB" dirty="0"/>
          </a:p>
        </p:txBody>
      </p:sp>
    </p:spTree>
    <p:extLst>
      <p:ext uri="{BB962C8B-B14F-4D97-AF65-F5344CB8AC3E}">
        <p14:creationId xmlns:p14="http://schemas.microsoft.com/office/powerpoint/2010/main" val="1932271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EA16BB-F1A0-4902-B86B-5FDDFFB9E9F5}" type="datetimeFigureOut">
              <a:rPr lang="en-GB" smtClean="0"/>
              <a:pPr/>
              <a:t>16/12/2012</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A1216B62-9E16-4873-B92A-9E95AF6B6CEE}" type="slidenum">
              <a:rPr lang="en-GB" smtClean="0"/>
              <a:pPr/>
              <a:t>‹#›</a:t>
            </a:fld>
            <a:endParaRPr lang="en-GB" dirty="0"/>
          </a:p>
        </p:txBody>
      </p:sp>
    </p:spTree>
    <p:extLst>
      <p:ext uri="{BB962C8B-B14F-4D97-AF65-F5344CB8AC3E}">
        <p14:creationId xmlns:p14="http://schemas.microsoft.com/office/powerpoint/2010/main" val="3229259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EA16BB-F1A0-4902-B86B-5FDDFFB9E9F5}" type="datetimeFigureOut">
              <a:rPr lang="en-GB" smtClean="0"/>
              <a:pPr/>
              <a:t>16/12/2012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1216B62-9E16-4873-B92A-9E95AF6B6CEE}" type="slidenum">
              <a:rPr lang="en-GB" smtClean="0"/>
              <a:pPr/>
              <a:t>‹#›</a:t>
            </a:fld>
            <a:endParaRPr lang="en-GB" dirty="0"/>
          </a:p>
        </p:txBody>
      </p:sp>
    </p:spTree>
    <p:extLst>
      <p:ext uri="{BB962C8B-B14F-4D97-AF65-F5344CB8AC3E}">
        <p14:creationId xmlns:p14="http://schemas.microsoft.com/office/powerpoint/2010/main" val="1158381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EA16BB-F1A0-4902-B86B-5FDDFFB9E9F5}" type="datetimeFigureOut">
              <a:rPr lang="en-GB" smtClean="0"/>
              <a:pPr/>
              <a:t>16/12/2012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A1216B62-9E16-4873-B92A-9E95AF6B6CEE}" type="slidenum">
              <a:rPr lang="en-GB" smtClean="0"/>
              <a:pPr/>
              <a:t>‹#›</a:t>
            </a:fld>
            <a:endParaRPr lang="en-GB" dirty="0"/>
          </a:p>
        </p:txBody>
      </p:sp>
    </p:spTree>
    <p:extLst>
      <p:ext uri="{BB962C8B-B14F-4D97-AF65-F5344CB8AC3E}">
        <p14:creationId xmlns:p14="http://schemas.microsoft.com/office/powerpoint/2010/main" val="2139862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Tahoma" pitchFamily="34" charset="0"/>
                <a:ea typeface="Tahoma" pitchFamily="34" charset="0"/>
                <a:cs typeface="Tahoma" pitchFamily="34" charset="0"/>
              </a:defRPr>
            </a:lvl1pPr>
          </a:lstStyle>
          <a:p>
            <a:fld id="{7BEA16BB-F1A0-4902-B86B-5FDDFFB9E9F5}" type="datetimeFigureOut">
              <a:rPr lang="en-GB" smtClean="0"/>
              <a:pPr/>
              <a:t>16/12/2012</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Tahoma" pitchFamily="34" charset="0"/>
                <a:ea typeface="Tahoma" pitchFamily="34" charset="0"/>
                <a:cs typeface="Tahoma" pitchFamily="34" charset="0"/>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Tahoma" pitchFamily="34" charset="0"/>
                <a:ea typeface="Tahoma" pitchFamily="34" charset="0"/>
                <a:cs typeface="Tahoma" pitchFamily="34" charset="0"/>
              </a:defRPr>
            </a:lvl1pPr>
          </a:lstStyle>
          <a:p>
            <a:fld id="{A1216B62-9E16-4873-B92A-9E95AF6B6CEE}" type="slidenum">
              <a:rPr lang="en-GB" smtClean="0"/>
              <a:pPr/>
              <a:t>‹#›</a:t>
            </a:fld>
            <a:endParaRPr lang="en-GB" dirty="0"/>
          </a:p>
        </p:txBody>
      </p:sp>
    </p:spTree>
    <p:extLst>
      <p:ext uri="{BB962C8B-B14F-4D97-AF65-F5344CB8AC3E}">
        <p14:creationId xmlns:p14="http://schemas.microsoft.com/office/powerpoint/2010/main" val="409588488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bg1"/>
          </a:solidFill>
          <a:latin typeface="Tahoma" pitchFamily="34" charset="0"/>
          <a:ea typeface="Tahoma" pitchFamily="34" charset="0"/>
          <a:cs typeface="Tahom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Tahoma" pitchFamily="34" charset="0"/>
          <a:ea typeface="Tahoma" pitchFamily="34" charset="0"/>
          <a:cs typeface="Tahom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Tahoma" pitchFamily="34" charset="0"/>
          <a:ea typeface="Tahoma" pitchFamily="34" charset="0"/>
          <a:cs typeface="Tahom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ahoma" pitchFamily="34" charset="0"/>
          <a:ea typeface="Tahoma" pitchFamily="34" charset="0"/>
          <a:cs typeface="Tahom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ahoma" pitchFamily="34" charset="0"/>
          <a:ea typeface="Tahoma" pitchFamily="34" charset="0"/>
          <a:cs typeface="Tahom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Tahoma" pitchFamily="34" charset="0"/>
          <a:ea typeface="Tahoma" pitchFamily="34" charset="0"/>
          <a:cs typeface="Tahom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hyperlink" Target="http://www.apple.com/"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OCR Nationals</a:t>
            </a:r>
            <a:br>
              <a:rPr lang="en-GB" dirty="0" smtClean="0"/>
            </a:br>
            <a:r>
              <a:rPr lang="en-GB" dirty="0" smtClean="0"/>
              <a:t>Unit 1 – ICT Skills for Business</a:t>
            </a:r>
            <a:endParaRPr lang="en-GB" dirty="0"/>
          </a:p>
        </p:txBody>
      </p:sp>
      <p:sp>
        <p:nvSpPr>
          <p:cNvPr id="3" name="Subtitle 2"/>
          <p:cNvSpPr>
            <a:spLocks noGrp="1"/>
          </p:cNvSpPr>
          <p:nvPr>
            <p:ph type="subTitle" idx="1"/>
          </p:nvPr>
        </p:nvSpPr>
        <p:spPr/>
        <p:txBody>
          <a:bodyPr/>
          <a:lstStyle/>
          <a:p>
            <a:r>
              <a:rPr lang="en-GB" dirty="0" smtClean="0"/>
              <a:t>Mr Singh</a:t>
            </a:r>
            <a:endParaRPr lang="en-GB" dirty="0"/>
          </a:p>
        </p:txBody>
      </p:sp>
    </p:spTree>
    <p:extLst>
      <p:ext uri="{BB962C8B-B14F-4D97-AF65-F5344CB8AC3E}">
        <p14:creationId xmlns:p14="http://schemas.microsoft.com/office/powerpoint/2010/main" val="8435110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Continued…</a:t>
            </a:r>
            <a:endParaRPr lang="en-GB" dirty="0"/>
          </a:p>
        </p:txBody>
      </p:sp>
      <p:sp>
        <p:nvSpPr>
          <p:cNvPr id="3" name="Content Placeholder 2"/>
          <p:cNvSpPr>
            <a:spLocks noGrp="1"/>
          </p:cNvSpPr>
          <p:nvPr>
            <p:ph idx="1"/>
          </p:nvPr>
        </p:nvSpPr>
        <p:spPr>
          <a:xfrm>
            <a:off x="457200" y="1600200"/>
            <a:ext cx="8229600" cy="4853136"/>
          </a:xfrm>
        </p:spPr>
        <p:txBody>
          <a:bodyPr>
            <a:normAutofit fontScale="62500" lnSpcReduction="20000"/>
          </a:bodyPr>
          <a:lstStyle/>
          <a:p>
            <a:pPr marL="0" lvl="0" indent="0">
              <a:buNone/>
            </a:pPr>
            <a:r>
              <a:rPr lang="en-US" dirty="0"/>
              <a:t>SENDING - Send a copy of the presentation to </a:t>
            </a:r>
            <a:r>
              <a:rPr lang="en-US" b="1" u="sng" dirty="0"/>
              <a:t>two</a:t>
            </a:r>
            <a:r>
              <a:rPr lang="en-US" dirty="0"/>
              <a:t> business partners (people next to you).  Make sure you attach the file! Make sure you use professional language and give the email a suitable subject (</a:t>
            </a:r>
            <a:r>
              <a:rPr lang="en-US" dirty="0" err="1"/>
              <a:t>eg</a:t>
            </a:r>
            <a:r>
              <a:rPr lang="en-US" dirty="0"/>
              <a:t> “NK Sports Business Presentation”).  Use business language (NO TXT </a:t>
            </a:r>
            <a:r>
              <a:rPr lang="en-US" dirty="0" smtClean="0"/>
              <a:t>LANGUAGE)</a:t>
            </a:r>
          </a:p>
          <a:p>
            <a:pPr marL="0" lvl="0" indent="0">
              <a:buNone/>
            </a:pPr>
            <a:endParaRPr lang="en-GB" dirty="0"/>
          </a:p>
          <a:p>
            <a:pPr marL="0" lvl="0" indent="0">
              <a:buNone/>
            </a:pPr>
            <a:r>
              <a:rPr lang="en-US" dirty="0"/>
              <a:t>REPLYING - Reply to the person that has sent you an email with feedback about their presentation. In the CC section, put your manager’s address to prove you have replied with good feedback</a:t>
            </a:r>
            <a:r>
              <a:rPr lang="en-US" dirty="0" smtClean="0"/>
              <a:t>.</a:t>
            </a:r>
          </a:p>
          <a:p>
            <a:pPr marL="0" lvl="0" indent="0">
              <a:buNone/>
            </a:pPr>
            <a:endParaRPr lang="en-GB" dirty="0"/>
          </a:p>
          <a:p>
            <a:pPr marL="0" lvl="0" indent="0">
              <a:buNone/>
            </a:pPr>
            <a:r>
              <a:rPr lang="en-US" dirty="0"/>
              <a:t>FORWARDING - Once your “business partner” has sent you their email with the feedback, FORWARD IT to your “website manager” (another person in the class) so that they can see the feedback that you have been given</a:t>
            </a:r>
            <a:r>
              <a:rPr lang="en-US" dirty="0" smtClean="0"/>
              <a:t>.</a:t>
            </a:r>
          </a:p>
          <a:p>
            <a:pPr marL="0" lvl="0" indent="0">
              <a:buNone/>
            </a:pPr>
            <a:endParaRPr lang="en-GB" dirty="0"/>
          </a:p>
          <a:p>
            <a:pPr marL="0" lvl="0" indent="0">
              <a:buNone/>
            </a:pPr>
            <a:r>
              <a:rPr lang="en-US" dirty="0"/>
              <a:t>SAVE and OPEN ATTACHMENTS- Show how you would save and open the attachment that your partner has sent you. (4 print screens)</a:t>
            </a:r>
            <a:endParaRPr lang="en-GB" dirty="0"/>
          </a:p>
          <a:p>
            <a:pPr marL="0" indent="0">
              <a:buNone/>
            </a:pPr>
            <a:endParaRPr lang="en-GB" dirty="0"/>
          </a:p>
        </p:txBody>
      </p:sp>
    </p:spTree>
    <p:extLst>
      <p:ext uri="{BB962C8B-B14F-4D97-AF65-F5344CB8AC3E}">
        <p14:creationId xmlns:p14="http://schemas.microsoft.com/office/powerpoint/2010/main" val="2884624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4042792" cy="1066130"/>
          </a:xfrm>
        </p:spPr>
        <p:txBody>
          <a:bodyPr>
            <a:normAutofit fontScale="90000"/>
          </a:bodyPr>
          <a:lstStyle/>
          <a:p>
            <a:r>
              <a:rPr lang="en-GB" dirty="0" smtClean="0">
                <a:solidFill>
                  <a:srgbClr val="FF0000"/>
                </a:solidFill>
              </a:rPr>
              <a:t>By the end of the lesson</a:t>
            </a:r>
            <a:endParaRPr lang="en-GB" dirty="0">
              <a:solidFill>
                <a:srgbClr val="FF0000"/>
              </a:solidFill>
            </a:endParaRPr>
          </a:p>
        </p:txBody>
      </p:sp>
      <p:sp>
        <p:nvSpPr>
          <p:cNvPr id="3" name="Content Placeholder 2"/>
          <p:cNvSpPr>
            <a:spLocks noGrp="1"/>
          </p:cNvSpPr>
          <p:nvPr>
            <p:ph idx="1"/>
          </p:nvPr>
        </p:nvSpPr>
        <p:spPr>
          <a:xfrm>
            <a:off x="4904420" y="1340768"/>
            <a:ext cx="3826768" cy="5001419"/>
          </a:xfrm>
          <a:ln>
            <a:solidFill>
              <a:schemeClr val="tx1"/>
            </a:solidFill>
          </a:ln>
        </p:spPr>
        <p:txBody>
          <a:bodyPr>
            <a:noAutofit/>
          </a:bodyPr>
          <a:lstStyle/>
          <a:p>
            <a:pPr marL="0" indent="0">
              <a:buNone/>
            </a:pPr>
            <a:r>
              <a:rPr lang="en-GB" sz="2800" dirty="0" smtClean="0"/>
              <a:t>How to </a:t>
            </a:r>
            <a:r>
              <a:rPr lang="en-GB" sz="2800" dirty="0" smtClean="0"/>
              <a:t>improve </a:t>
            </a:r>
            <a:r>
              <a:rPr lang="en-GB" sz="2800" dirty="0" smtClean="0"/>
              <a:t>your </a:t>
            </a:r>
            <a:r>
              <a:rPr lang="en-GB" sz="2800" dirty="0" smtClean="0"/>
              <a:t>health and safety document</a:t>
            </a:r>
            <a:endParaRPr lang="en-GB" sz="2800" dirty="0" smtClean="0"/>
          </a:p>
          <a:p>
            <a:pPr marL="0" indent="0">
              <a:buNone/>
            </a:pPr>
            <a:endParaRPr lang="en-GB" sz="2800" dirty="0"/>
          </a:p>
          <a:p>
            <a:pPr marL="0" indent="0">
              <a:buNone/>
            </a:pPr>
            <a:endParaRPr lang="en-GB" dirty="0"/>
          </a:p>
        </p:txBody>
      </p:sp>
      <p:sp>
        <p:nvSpPr>
          <p:cNvPr id="6" name="Content Placeholder 2"/>
          <p:cNvSpPr txBox="1">
            <a:spLocks/>
          </p:cNvSpPr>
          <p:nvPr/>
        </p:nvSpPr>
        <p:spPr>
          <a:xfrm>
            <a:off x="323528" y="1412776"/>
            <a:ext cx="4328864" cy="5328592"/>
          </a:xfrm>
          <a:prstGeom prst="rect">
            <a:avLst/>
          </a:prstGeom>
          <a:ln w="25400">
            <a:solidFill>
              <a:schemeClr val="tx2"/>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Tahoma" pitchFamily="34" charset="0"/>
                <a:ea typeface="Tahoma" pitchFamily="34" charset="0"/>
                <a:cs typeface="Tahom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Tahoma" pitchFamily="34" charset="0"/>
                <a:ea typeface="Tahoma" pitchFamily="34" charset="0"/>
                <a:cs typeface="Tahom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ahoma" pitchFamily="34" charset="0"/>
                <a:ea typeface="Tahoma" pitchFamily="34" charset="0"/>
                <a:cs typeface="Tahom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ahoma" pitchFamily="34" charset="0"/>
                <a:ea typeface="Tahoma" pitchFamily="34" charset="0"/>
                <a:cs typeface="Tahom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Tahoma" pitchFamily="34" charset="0"/>
                <a:ea typeface="Tahoma" pitchFamily="34" charset="0"/>
                <a:cs typeface="Tahom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sz="2000" b="1" i="1" dirty="0" smtClean="0">
                <a:solidFill>
                  <a:schemeClr val="tx2"/>
                </a:solidFill>
              </a:rPr>
              <a:t>All </a:t>
            </a:r>
          </a:p>
          <a:p>
            <a:pPr marL="0" indent="0">
              <a:buFont typeface="Arial" pitchFamily="34" charset="0"/>
              <a:buNone/>
            </a:pPr>
            <a:r>
              <a:rPr lang="en-GB" sz="2000" dirty="0" smtClean="0"/>
              <a:t>Will have explained 1 potential danger and how to solve </a:t>
            </a:r>
            <a:r>
              <a:rPr lang="en-GB" sz="2000" dirty="0" smtClean="0"/>
              <a:t>it for each of the categories </a:t>
            </a:r>
          </a:p>
          <a:p>
            <a:pPr marL="0" indent="0">
              <a:buFont typeface="Arial" pitchFamily="34" charset="0"/>
              <a:buNone/>
            </a:pPr>
            <a:r>
              <a:rPr lang="en-GB" sz="2000" dirty="0" smtClean="0">
                <a:solidFill>
                  <a:srgbClr val="FF0000"/>
                </a:solidFill>
              </a:rPr>
              <a:t>(</a:t>
            </a:r>
            <a:r>
              <a:rPr lang="en-GB" sz="2000" dirty="0" smtClean="0">
                <a:solidFill>
                  <a:srgbClr val="FF0000"/>
                </a:solidFill>
              </a:rPr>
              <a:t>Pass) </a:t>
            </a:r>
          </a:p>
          <a:p>
            <a:pPr marL="0" indent="0">
              <a:buFont typeface="Arial" pitchFamily="34" charset="0"/>
              <a:buNone/>
            </a:pPr>
            <a:endParaRPr lang="en-GB" sz="1200" dirty="0"/>
          </a:p>
          <a:p>
            <a:pPr marL="0" indent="0">
              <a:buFont typeface="Arial" pitchFamily="34" charset="0"/>
              <a:buNone/>
            </a:pPr>
            <a:r>
              <a:rPr lang="en-GB" sz="2000" b="1" i="1" dirty="0" smtClean="0">
                <a:solidFill>
                  <a:schemeClr val="tx2"/>
                </a:solidFill>
              </a:rPr>
              <a:t>Most</a:t>
            </a:r>
            <a:r>
              <a:rPr lang="en-GB" sz="2000" dirty="0" smtClean="0"/>
              <a:t> </a:t>
            </a:r>
          </a:p>
          <a:p>
            <a:pPr marL="0" indent="0">
              <a:buNone/>
            </a:pPr>
            <a:r>
              <a:rPr lang="en-GB" sz="2000" dirty="0" smtClean="0"/>
              <a:t>Will have explained 2 potential dangers and how to solve </a:t>
            </a:r>
            <a:r>
              <a:rPr lang="en-GB" sz="2000" dirty="0"/>
              <a:t>them </a:t>
            </a:r>
            <a:r>
              <a:rPr lang="en-GB" sz="2000" dirty="0" smtClean="0"/>
              <a:t>for </a:t>
            </a:r>
            <a:r>
              <a:rPr lang="en-GB" sz="2000" dirty="0"/>
              <a:t>each of the categories </a:t>
            </a:r>
            <a:endParaRPr lang="en-GB" sz="2000" dirty="0" smtClean="0"/>
          </a:p>
          <a:p>
            <a:pPr marL="0" indent="0">
              <a:buFont typeface="Arial" pitchFamily="34" charset="0"/>
              <a:buNone/>
            </a:pPr>
            <a:r>
              <a:rPr lang="en-GB" sz="2000" dirty="0" smtClean="0">
                <a:solidFill>
                  <a:srgbClr val="FF0000"/>
                </a:solidFill>
              </a:rPr>
              <a:t>(Merit)</a:t>
            </a:r>
          </a:p>
          <a:p>
            <a:pPr marL="0" indent="0">
              <a:buFont typeface="Arial" pitchFamily="34" charset="0"/>
              <a:buNone/>
            </a:pPr>
            <a:endParaRPr lang="en-GB" sz="1200" dirty="0"/>
          </a:p>
          <a:p>
            <a:pPr marL="0" indent="0">
              <a:buFont typeface="Arial" pitchFamily="34" charset="0"/>
              <a:buNone/>
            </a:pPr>
            <a:r>
              <a:rPr lang="en-GB" sz="2000" b="1" i="1" dirty="0" smtClean="0">
                <a:solidFill>
                  <a:schemeClr val="tx2"/>
                </a:solidFill>
              </a:rPr>
              <a:t>Some</a:t>
            </a:r>
          </a:p>
          <a:p>
            <a:pPr marL="0" indent="0">
              <a:buFont typeface="Arial" pitchFamily="34" charset="0"/>
              <a:buNone/>
            </a:pPr>
            <a:r>
              <a:rPr lang="en-GB" sz="2000" dirty="0" smtClean="0"/>
              <a:t>Will have explained 3 potential dangers and how to solve them</a:t>
            </a:r>
          </a:p>
          <a:p>
            <a:pPr marL="0" indent="0">
              <a:buFont typeface="Arial" pitchFamily="34" charset="0"/>
              <a:buNone/>
            </a:pPr>
            <a:r>
              <a:rPr lang="en-GB" sz="2000" dirty="0" smtClean="0">
                <a:solidFill>
                  <a:srgbClr val="FF0000"/>
                </a:solidFill>
              </a:rPr>
              <a:t>(Distinction)</a:t>
            </a:r>
          </a:p>
          <a:p>
            <a:pPr marL="0" indent="0">
              <a:buFont typeface="Arial" pitchFamily="34" charset="0"/>
              <a:buNone/>
            </a:pPr>
            <a:endParaRPr lang="en-GB" dirty="0"/>
          </a:p>
        </p:txBody>
      </p:sp>
      <p:sp>
        <p:nvSpPr>
          <p:cNvPr id="7" name="Title 1"/>
          <p:cNvSpPr txBox="1">
            <a:spLocks/>
          </p:cNvSpPr>
          <p:nvPr/>
        </p:nvSpPr>
        <p:spPr>
          <a:xfrm>
            <a:off x="4796408" y="427038"/>
            <a:ext cx="4042792" cy="1066130"/>
          </a:xfrm>
          <a:prstGeom prst="rect">
            <a:avLst/>
          </a:prstGeom>
        </p:spPr>
        <p:txBody>
          <a:bodyPr vert="horz" lIns="91440" tIns="45720" rIns="91440" bIns="45720" rtlCol="0" anchor="ctr">
            <a:normAutofit fontScale="82500" lnSpcReduction="10000"/>
          </a:bodyPr>
          <a:lstStyle>
            <a:lvl1pPr algn="ctr" defTabSz="914400" rtl="0" eaLnBrk="1" latinLnBrk="0" hangingPunct="1">
              <a:spcBef>
                <a:spcPct val="0"/>
              </a:spcBef>
              <a:buNone/>
              <a:defRPr sz="4400" kern="1200">
                <a:solidFill>
                  <a:schemeClr val="tx1"/>
                </a:solidFill>
                <a:latin typeface="Tahoma" pitchFamily="34" charset="0"/>
                <a:ea typeface="Tahoma" pitchFamily="34" charset="0"/>
                <a:cs typeface="Tahoma" pitchFamily="34" charset="0"/>
              </a:defRPr>
            </a:lvl1pPr>
          </a:lstStyle>
          <a:p>
            <a:r>
              <a:rPr lang="en-GB" smtClean="0"/>
              <a:t>Lesson Objectives </a:t>
            </a:r>
            <a:endParaRPr lang="en-GB" dirty="0"/>
          </a:p>
        </p:txBody>
      </p:sp>
    </p:spTree>
    <p:extLst>
      <p:ext uri="{BB962C8B-B14F-4D97-AF65-F5344CB8AC3E}">
        <p14:creationId xmlns:p14="http://schemas.microsoft.com/office/powerpoint/2010/main" val="8922927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Learning activity 1</a:t>
            </a:r>
            <a:r>
              <a:rPr lang="en-GB" dirty="0" smtClean="0"/>
              <a:t> </a:t>
            </a:r>
            <a:r>
              <a:rPr lang="en-GB" sz="3200" dirty="0" smtClean="0"/>
              <a:t>(10 mins)</a:t>
            </a:r>
            <a:endParaRPr lang="en-GB" sz="3200" dirty="0"/>
          </a:p>
        </p:txBody>
      </p:sp>
      <p:sp>
        <p:nvSpPr>
          <p:cNvPr id="3" name="Content Placeholder 2"/>
          <p:cNvSpPr>
            <a:spLocks noGrp="1"/>
          </p:cNvSpPr>
          <p:nvPr>
            <p:ph idx="1"/>
          </p:nvPr>
        </p:nvSpPr>
        <p:spPr/>
        <p:txBody>
          <a:bodyPr>
            <a:normAutofit lnSpcReduction="10000"/>
          </a:bodyPr>
          <a:lstStyle/>
          <a:p>
            <a:pPr marL="0" indent="0">
              <a:buNone/>
            </a:pPr>
            <a:r>
              <a:rPr lang="en-GB" dirty="0" smtClean="0"/>
              <a:t>Open your health and safety documents</a:t>
            </a:r>
          </a:p>
          <a:p>
            <a:pPr marL="0" indent="0">
              <a:buNone/>
            </a:pPr>
            <a:endParaRPr lang="en-GB" dirty="0" smtClean="0"/>
          </a:p>
          <a:p>
            <a:pPr marL="0" indent="0">
              <a:buNone/>
            </a:pPr>
            <a:r>
              <a:rPr lang="en-GB" dirty="0" smtClean="0"/>
              <a:t>Make a new slide </a:t>
            </a:r>
          </a:p>
          <a:p>
            <a:pPr marL="0" indent="0">
              <a:buNone/>
            </a:pPr>
            <a:endParaRPr lang="en-GB" dirty="0"/>
          </a:p>
          <a:p>
            <a:pPr marL="0" indent="0">
              <a:buNone/>
            </a:pPr>
            <a:r>
              <a:rPr lang="en-GB" dirty="0" smtClean="0"/>
              <a:t>Provide feedback to someone </a:t>
            </a:r>
            <a:r>
              <a:rPr lang="en-GB" dirty="0" err="1" smtClean="0"/>
              <a:t>elses</a:t>
            </a:r>
            <a:r>
              <a:rPr lang="en-GB" dirty="0" smtClean="0"/>
              <a:t> work.</a:t>
            </a:r>
          </a:p>
          <a:p>
            <a:pPr marL="0" indent="0">
              <a:buNone/>
            </a:pPr>
            <a:endParaRPr lang="en-GB" dirty="0"/>
          </a:p>
          <a:p>
            <a:pPr marL="0" indent="0">
              <a:buNone/>
            </a:pPr>
            <a:r>
              <a:rPr lang="en-GB" dirty="0" smtClean="0"/>
              <a:t>Write 2 good things and one 1 thing they to improve on</a:t>
            </a:r>
            <a:endParaRPr lang="en-GB" dirty="0" smtClean="0"/>
          </a:p>
          <a:p>
            <a:pPr marL="0" indent="0">
              <a:buNone/>
            </a:pPr>
            <a:endParaRPr lang="en-GB" sz="2000" dirty="0"/>
          </a:p>
          <a:p>
            <a:endParaRPr lang="en-GB" dirty="0"/>
          </a:p>
        </p:txBody>
      </p:sp>
    </p:spTree>
    <p:extLst>
      <p:ext uri="{BB962C8B-B14F-4D97-AF65-F5344CB8AC3E}">
        <p14:creationId xmlns:p14="http://schemas.microsoft.com/office/powerpoint/2010/main" val="889178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 2 </a:t>
            </a:r>
            <a:r>
              <a:rPr lang="en-GB" sz="3200" dirty="0" smtClean="0"/>
              <a:t>(20 Mins)</a:t>
            </a:r>
            <a:endParaRPr lang="en-GB" dirty="0"/>
          </a:p>
        </p:txBody>
      </p:sp>
      <p:sp>
        <p:nvSpPr>
          <p:cNvPr id="3" name="Content Placeholder 2"/>
          <p:cNvSpPr>
            <a:spLocks noGrp="1"/>
          </p:cNvSpPr>
          <p:nvPr>
            <p:ph idx="1"/>
          </p:nvPr>
        </p:nvSpPr>
        <p:spPr>
          <a:xfrm>
            <a:off x="457200" y="1600200"/>
            <a:ext cx="8229600" cy="4853136"/>
          </a:xfrm>
        </p:spPr>
        <p:txBody>
          <a:bodyPr>
            <a:normAutofit lnSpcReduction="10000"/>
          </a:bodyPr>
          <a:lstStyle/>
          <a:p>
            <a:r>
              <a:rPr lang="en-GB" dirty="0" smtClean="0"/>
              <a:t>Go back to your computer</a:t>
            </a:r>
          </a:p>
          <a:p>
            <a:r>
              <a:rPr lang="en-GB" dirty="0" smtClean="0"/>
              <a:t>Read and make the improvements</a:t>
            </a:r>
          </a:p>
          <a:p>
            <a:endParaRPr lang="en-GB" dirty="0"/>
          </a:p>
          <a:p>
            <a:pPr marL="0" indent="0">
              <a:buNone/>
            </a:pPr>
            <a:r>
              <a:rPr lang="en-GB" dirty="0" smtClean="0"/>
              <a:t>Please note you can use resources in student share to help you:</a:t>
            </a:r>
          </a:p>
          <a:p>
            <a:pPr marL="0" indent="0">
              <a:buNone/>
            </a:pPr>
            <a:r>
              <a:rPr lang="en-GB" dirty="0" smtClean="0"/>
              <a:t>Student share</a:t>
            </a:r>
          </a:p>
          <a:p>
            <a:pPr marL="0" indent="0">
              <a:buNone/>
            </a:pPr>
            <a:r>
              <a:rPr lang="en-GB" dirty="0" smtClean="0"/>
              <a:t>ICT</a:t>
            </a:r>
          </a:p>
          <a:p>
            <a:pPr marL="0" indent="0">
              <a:buNone/>
            </a:pPr>
            <a:r>
              <a:rPr lang="en-GB" dirty="0" smtClean="0"/>
              <a:t>Mr Singh</a:t>
            </a:r>
          </a:p>
          <a:p>
            <a:pPr marL="0" indent="0">
              <a:buNone/>
            </a:pPr>
            <a:r>
              <a:rPr lang="en-GB" dirty="0" smtClean="0"/>
              <a:t>10A</a:t>
            </a:r>
            <a:endParaRPr lang="en-GB" dirty="0"/>
          </a:p>
        </p:txBody>
      </p:sp>
    </p:spTree>
    <p:extLst>
      <p:ext uri="{BB962C8B-B14F-4D97-AF65-F5344CB8AC3E}">
        <p14:creationId xmlns:p14="http://schemas.microsoft.com/office/powerpoint/2010/main" val="3241713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 3</a:t>
            </a:r>
            <a:endParaRPr lang="en-GB" dirty="0"/>
          </a:p>
        </p:txBody>
      </p:sp>
      <p:sp>
        <p:nvSpPr>
          <p:cNvPr id="3" name="Content Placeholder 2"/>
          <p:cNvSpPr>
            <a:spLocks noGrp="1"/>
          </p:cNvSpPr>
          <p:nvPr>
            <p:ph idx="1"/>
          </p:nvPr>
        </p:nvSpPr>
        <p:spPr/>
        <p:txBody>
          <a:bodyPr/>
          <a:lstStyle/>
          <a:p>
            <a:pPr marL="0" indent="0">
              <a:buNone/>
            </a:pPr>
            <a:r>
              <a:rPr lang="en-GB" dirty="0" smtClean="0"/>
              <a:t>For A02 – we need to create a table for to record evidence of websites we have looked at.  </a:t>
            </a:r>
          </a:p>
          <a:p>
            <a:pPr marL="0" indent="0">
              <a:buNone/>
            </a:pPr>
            <a:endParaRPr lang="en-GB" dirty="0"/>
          </a:p>
          <a:p>
            <a:pPr marL="0" indent="0">
              <a:buNone/>
            </a:pPr>
            <a:r>
              <a:rPr lang="en-GB" dirty="0" smtClean="0"/>
              <a:t>To do this</a:t>
            </a:r>
            <a:endParaRPr lang="en-GB" dirty="0" smtClean="0"/>
          </a:p>
          <a:p>
            <a:r>
              <a:rPr lang="en-GB" dirty="0" smtClean="0"/>
              <a:t>Open Word</a:t>
            </a:r>
          </a:p>
          <a:p>
            <a:r>
              <a:rPr lang="en-GB" dirty="0" smtClean="0"/>
              <a:t>Insert a table</a:t>
            </a:r>
            <a:r>
              <a:rPr lang="en-GB" dirty="0"/>
              <a:t> </a:t>
            </a:r>
            <a:r>
              <a:rPr lang="en-GB" dirty="0" smtClean="0"/>
              <a:t>with 3 </a:t>
            </a:r>
            <a:r>
              <a:rPr lang="en-GB" dirty="0" err="1" smtClean="0"/>
              <a:t>colums</a:t>
            </a:r>
            <a:r>
              <a:rPr lang="en-GB" dirty="0" smtClean="0"/>
              <a:t>, 6 rows.</a:t>
            </a:r>
          </a:p>
        </p:txBody>
      </p:sp>
    </p:spTree>
    <p:extLst>
      <p:ext uri="{BB962C8B-B14F-4D97-AF65-F5344CB8AC3E}">
        <p14:creationId xmlns:p14="http://schemas.microsoft.com/office/powerpoint/2010/main" val="3621764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smtClean="0"/>
              <a:t>In your folder</a:t>
            </a:r>
            <a:br>
              <a:rPr lang="en-GB" dirty="0" smtClean="0"/>
            </a:br>
            <a:endParaRPr lang="en-GB" dirty="0"/>
          </a:p>
        </p:txBody>
      </p:sp>
      <p:sp>
        <p:nvSpPr>
          <p:cNvPr id="5" name="Content Placeholder 4"/>
          <p:cNvSpPr>
            <a:spLocks noGrp="1"/>
          </p:cNvSpPr>
          <p:nvPr>
            <p:ph sz="half" idx="1"/>
          </p:nvPr>
        </p:nvSpPr>
        <p:spPr/>
        <p:txBody>
          <a:bodyPr>
            <a:normAutofit fontScale="55000" lnSpcReduction="20000"/>
          </a:bodyPr>
          <a:lstStyle/>
          <a:p>
            <a:pPr>
              <a:buNone/>
            </a:pPr>
            <a:r>
              <a:rPr lang="en-GB" sz="3200" dirty="0" smtClean="0"/>
              <a:t>A01 </a:t>
            </a:r>
            <a:r>
              <a:rPr lang="en-GB" sz="3200" dirty="0"/>
              <a:t>– </a:t>
            </a:r>
            <a:r>
              <a:rPr lang="en-GB" sz="3200" dirty="0" smtClean="0"/>
              <a:t>Health </a:t>
            </a:r>
            <a:r>
              <a:rPr lang="en-GB" sz="3200" dirty="0"/>
              <a:t>and safety leaflet (A04)</a:t>
            </a:r>
          </a:p>
          <a:p>
            <a:pPr>
              <a:buNone/>
            </a:pPr>
            <a:r>
              <a:rPr lang="en-GB" sz="3200" dirty="0"/>
              <a:t>	Password protection </a:t>
            </a:r>
          </a:p>
          <a:p>
            <a:pPr>
              <a:buNone/>
            </a:pPr>
            <a:r>
              <a:rPr lang="en-GB" sz="3200" dirty="0"/>
              <a:t>	Backing up (homework)</a:t>
            </a:r>
          </a:p>
          <a:p>
            <a:pPr>
              <a:buNone/>
            </a:pPr>
            <a:r>
              <a:rPr lang="en-GB" sz="3200" dirty="0"/>
              <a:t>A02 – </a:t>
            </a:r>
            <a:r>
              <a:rPr lang="en-GB" sz="3200" dirty="0" smtClean="0"/>
              <a:t>Advance </a:t>
            </a:r>
            <a:r>
              <a:rPr lang="en-GB" sz="3200" dirty="0"/>
              <a:t>search</a:t>
            </a:r>
          </a:p>
          <a:p>
            <a:pPr>
              <a:buNone/>
            </a:pPr>
            <a:r>
              <a:rPr lang="en-GB" sz="3200" dirty="0"/>
              <a:t>	Source table</a:t>
            </a:r>
          </a:p>
          <a:p>
            <a:pPr>
              <a:buNone/>
            </a:pPr>
            <a:r>
              <a:rPr lang="en-GB" sz="3200" dirty="0"/>
              <a:t>	</a:t>
            </a:r>
            <a:r>
              <a:rPr lang="en-GB" sz="3200" i="1" dirty="0"/>
              <a:t>Favourites</a:t>
            </a:r>
            <a:endParaRPr lang="en-GB" sz="3200" dirty="0"/>
          </a:p>
          <a:p>
            <a:pPr>
              <a:buNone/>
            </a:pPr>
            <a:r>
              <a:rPr lang="en-GB" sz="3200" dirty="0"/>
              <a:t>	Email task 1</a:t>
            </a:r>
          </a:p>
          <a:p>
            <a:pPr>
              <a:buNone/>
            </a:pPr>
            <a:r>
              <a:rPr lang="en-GB" sz="3200" dirty="0"/>
              <a:t>	Email task 2</a:t>
            </a:r>
          </a:p>
          <a:p>
            <a:pPr>
              <a:buNone/>
            </a:pPr>
            <a:r>
              <a:rPr lang="en-GB" sz="3200" dirty="0"/>
              <a:t>A03 - </a:t>
            </a:r>
            <a:r>
              <a:rPr lang="en-GB" sz="3200" dirty="0" smtClean="0"/>
              <a:t>Presentation </a:t>
            </a:r>
            <a:r>
              <a:rPr lang="en-GB" sz="3200" dirty="0"/>
              <a:t>as handout</a:t>
            </a:r>
          </a:p>
          <a:p>
            <a:pPr>
              <a:buNone/>
            </a:pPr>
            <a:r>
              <a:rPr lang="en-GB" sz="3200" dirty="0"/>
              <a:t>	</a:t>
            </a:r>
            <a:r>
              <a:rPr lang="en-GB" sz="3200" i="1" dirty="0"/>
              <a:t>Presentation with notes</a:t>
            </a:r>
            <a:endParaRPr lang="en-GB" sz="3200" dirty="0"/>
          </a:p>
          <a:p>
            <a:pPr>
              <a:buNone/>
            </a:pPr>
            <a:r>
              <a:rPr lang="en-GB" sz="3200" dirty="0"/>
              <a:t>	Evidence of spell check (</a:t>
            </a:r>
            <a:r>
              <a:rPr lang="en-GB" sz="3200" dirty="0" err="1"/>
              <a:t>printscreens</a:t>
            </a:r>
            <a:r>
              <a:rPr lang="en-GB" sz="3200" dirty="0"/>
              <a:t>)</a:t>
            </a:r>
          </a:p>
          <a:p>
            <a:pPr>
              <a:buNone/>
            </a:pPr>
            <a:r>
              <a:rPr lang="en-GB" sz="3200" dirty="0"/>
              <a:t>	Evidence of transitions (</a:t>
            </a:r>
            <a:r>
              <a:rPr lang="en-GB" sz="3200" dirty="0" err="1"/>
              <a:t>printscreens</a:t>
            </a:r>
            <a:r>
              <a:rPr lang="en-GB" sz="3200" dirty="0"/>
              <a:t>)</a:t>
            </a:r>
          </a:p>
          <a:p>
            <a:pPr>
              <a:buNone/>
            </a:pPr>
            <a:r>
              <a:rPr lang="en-GB" sz="3200" dirty="0"/>
              <a:t>	Evidence of custom animations (</a:t>
            </a:r>
            <a:r>
              <a:rPr lang="en-GB" sz="3200" dirty="0" err="1"/>
              <a:t>printscreens</a:t>
            </a:r>
            <a:r>
              <a:rPr lang="en-GB" sz="3200" dirty="0"/>
              <a:t>)</a:t>
            </a:r>
          </a:p>
          <a:p>
            <a:endParaRPr lang="en-GB" dirty="0"/>
          </a:p>
        </p:txBody>
      </p:sp>
      <p:sp>
        <p:nvSpPr>
          <p:cNvPr id="6" name="Content Placeholder 5"/>
          <p:cNvSpPr>
            <a:spLocks noGrp="1"/>
          </p:cNvSpPr>
          <p:nvPr>
            <p:ph sz="half" idx="2"/>
          </p:nvPr>
        </p:nvSpPr>
        <p:spPr/>
        <p:txBody>
          <a:bodyPr>
            <a:normAutofit fontScale="55000" lnSpcReduction="20000"/>
          </a:bodyPr>
          <a:lstStyle/>
          <a:p>
            <a:pPr>
              <a:buNone/>
            </a:pPr>
            <a:r>
              <a:rPr lang="en-GB" sz="3200" dirty="0" smtClean="0"/>
              <a:t>A04 – Business card</a:t>
            </a:r>
          </a:p>
          <a:p>
            <a:pPr>
              <a:buNone/>
            </a:pPr>
            <a:r>
              <a:rPr lang="en-GB" sz="3200" dirty="0" smtClean="0"/>
              <a:t>	Letter (Mail merge Letter with merged fields)</a:t>
            </a:r>
          </a:p>
          <a:p>
            <a:pPr>
              <a:buNone/>
            </a:pPr>
            <a:r>
              <a:rPr lang="en-GB" sz="3200" dirty="0" smtClean="0"/>
              <a:t>	Health and safety leaflet</a:t>
            </a:r>
          </a:p>
          <a:p>
            <a:pPr>
              <a:buNone/>
            </a:pPr>
            <a:r>
              <a:rPr lang="en-GB" sz="3200" dirty="0" smtClean="0"/>
              <a:t>	Spell check of all documents (</a:t>
            </a:r>
            <a:r>
              <a:rPr lang="en-GB" sz="3200" dirty="0" err="1" smtClean="0"/>
              <a:t>printscreens</a:t>
            </a:r>
            <a:r>
              <a:rPr lang="en-GB" sz="3200" dirty="0" smtClean="0"/>
              <a:t>)</a:t>
            </a:r>
          </a:p>
          <a:p>
            <a:pPr>
              <a:buNone/>
            </a:pPr>
            <a:r>
              <a:rPr lang="en-GB" sz="3200" dirty="0" smtClean="0"/>
              <a:t>	Evidence of clipart and other images (</a:t>
            </a:r>
            <a:r>
              <a:rPr lang="en-GB" sz="3200" dirty="0" err="1" smtClean="0"/>
              <a:t>printscreens</a:t>
            </a:r>
            <a:r>
              <a:rPr lang="en-GB" sz="3200" dirty="0" smtClean="0"/>
              <a:t>)</a:t>
            </a:r>
          </a:p>
          <a:p>
            <a:pPr>
              <a:buNone/>
            </a:pPr>
            <a:r>
              <a:rPr lang="en-GB" sz="3200" dirty="0" smtClean="0"/>
              <a:t>A05 -Spreadsheet in normal and formula view</a:t>
            </a:r>
          </a:p>
          <a:p>
            <a:pPr>
              <a:buNone/>
            </a:pPr>
            <a:r>
              <a:rPr lang="en-GB" sz="3200" dirty="0" smtClean="0"/>
              <a:t>	Change of data</a:t>
            </a:r>
          </a:p>
          <a:p>
            <a:pPr>
              <a:buNone/>
            </a:pPr>
            <a:r>
              <a:rPr lang="en-GB" sz="3200" smtClean="0"/>
              <a:t>	Print set-up</a:t>
            </a:r>
            <a:endParaRPr lang="en-GB" sz="3200" dirty="0" smtClean="0"/>
          </a:p>
          <a:p>
            <a:pPr>
              <a:buNone/>
            </a:pPr>
            <a:r>
              <a:rPr lang="en-GB" sz="3200" dirty="0" smtClean="0"/>
              <a:t>A06 – Add, edit, delete (</a:t>
            </a:r>
            <a:r>
              <a:rPr lang="en-GB" sz="3200" dirty="0" err="1" smtClean="0"/>
              <a:t>printscreens</a:t>
            </a:r>
            <a:r>
              <a:rPr lang="en-GB" sz="3200" dirty="0" smtClean="0"/>
              <a:t>)</a:t>
            </a:r>
          </a:p>
          <a:p>
            <a:pPr>
              <a:buNone/>
            </a:pPr>
            <a:r>
              <a:rPr lang="en-GB" sz="3200" dirty="0" smtClean="0"/>
              <a:t>	Leeds query (</a:t>
            </a:r>
            <a:r>
              <a:rPr lang="en-GB" sz="3200" dirty="0" err="1" smtClean="0"/>
              <a:t>printscreens</a:t>
            </a:r>
            <a:r>
              <a:rPr lang="en-GB" sz="3200" dirty="0" smtClean="0"/>
              <a:t>)</a:t>
            </a:r>
          </a:p>
          <a:p>
            <a:pPr>
              <a:buNone/>
            </a:pPr>
            <a:r>
              <a:rPr lang="en-GB" sz="3200" dirty="0" smtClean="0"/>
              <a:t>	Durham query (</a:t>
            </a:r>
            <a:r>
              <a:rPr lang="en-GB" sz="3200" dirty="0" err="1" smtClean="0"/>
              <a:t>printscreens</a:t>
            </a:r>
            <a:r>
              <a:rPr lang="en-GB" sz="3200" dirty="0" smtClean="0"/>
              <a:t>)</a:t>
            </a:r>
          </a:p>
          <a:p>
            <a:pPr>
              <a:buNone/>
            </a:pPr>
            <a:r>
              <a:rPr lang="en-GB" sz="3200" dirty="0" smtClean="0"/>
              <a:t>	Labels </a:t>
            </a:r>
          </a:p>
          <a:p>
            <a:pPr>
              <a:buNone/>
            </a:pPr>
            <a:r>
              <a:rPr lang="en-GB" sz="3200" dirty="0" smtClean="0"/>
              <a:t>	List reports</a:t>
            </a:r>
          </a:p>
          <a:p>
            <a:endParaRPr lang="en-GB" dirty="0"/>
          </a:p>
        </p:txBody>
      </p:sp>
    </p:spTree>
    <p:extLst>
      <p:ext uri="{BB962C8B-B14F-4D97-AF65-F5344CB8AC3E}">
        <p14:creationId xmlns:p14="http://schemas.microsoft.com/office/powerpoint/2010/main" val="9897376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91257733"/>
              </p:ext>
            </p:extLst>
          </p:nvPr>
        </p:nvGraphicFramePr>
        <p:xfrm>
          <a:off x="251521" y="2420889"/>
          <a:ext cx="8568952" cy="4032446"/>
        </p:xfrm>
        <a:graphic>
          <a:graphicData uri="http://schemas.openxmlformats.org/drawingml/2006/table">
            <a:tbl>
              <a:tblPr>
                <a:tableStyleId>{5C22544A-7EE6-4342-B048-85BDC9FD1C3A}</a:tableStyleId>
              </a:tblPr>
              <a:tblGrid>
                <a:gridCol w="3197743"/>
                <a:gridCol w="2872972"/>
                <a:gridCol w="2498237"/>
              </a:tblGrid>
              <a:tr h="896099">
                <a:tc>
                  <a:txBody>
                    <a:bodyPr/>
                    <a:lstStyle/>
                    <a:p>
                      <a:pPr algn="ctr">
                        <a:spcAft>
                          <a:spcPts val="0"/>
                        </a:spcAft>
                      </a:pPr>
                      <a:r>
                        <a:rPr lang="en-GB" sz="1800" b="1" dirty="0">
                          <a:effectLst/>
                        </a:rPr>
                        <a:t>Source (e.g. website address, title and publisher of CD-ROM, college intranet, etc.)</a:t>
                      </a:r>
                      <a:endParaRPr lang="en-GB" sz="1800" b="1" dirty="0">
                        <a:effectLst/>
                        <a:latin typeface="Tahoma"/>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GB" sz="1800" b="1">
                          <a:effectLst/>
                        </a:rPr>
                        <a:t>Information obtained</a:t>
                      </a:r>
                      <a:endParaRPr lang="en-GB" sz="1800" b="1">
                        <a:effectLst/>
                        <a:latin typeface="Tahoma"/>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GB" sz="1800" b="1" dirty="0">
                          <a:effectLst/>
                        </a:rPr>
                        <a:t>Trustworthiness of source</a:t>
                      </a:r>
                      <a:endParaRPr lang="en-GB" sz="1800" b="1" dirty="0">
                        <a:effectLst/>
                        <a:latin typeface="Tahoma"/>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240248">
                <a:tc>
                  <a:txBody>
                    <a:bodyPr/>
                    <a:lstStyle/>
                    <a:p>
                      <a:pPr>
                        <a:spcAft>
                          <a:spcPts val="0"/>
                        </a:spcAft>
                      </a:pPr>
                      <a:r>
                        <a:rPr lang="en-GB" sz="1800" dirty="0">
                          <a:effectLst/>
                        </a:rPr>
                        <a:t>Apple Website</a:t>
                      </a:r>
                    </a:p>
                    <a:p>
                      <a:pPr>
                        <a:spcAft>
                          <a:spcPts val="0"/>
                        </a:spcAft>
                      </a:pPr>
                      <a:r>
                        <a:rPr lang="en-GB" sz="1800" u="sng" dirty="0">
                          <a:effectLst/>
                          <a:hlinkClick r:id="rId2"/>
                        </a:rPr>
                        <a:t>www.apple.com</a:t>
                      </a:r>
                      <a:endParaRPr lang="en-GB" sz="1800" dirty="0">
                        <a:effectLst/>
                        <a:latin typeface="Tahoma"/>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en-GB" sz="1800">
                          <a:effectLst/>
                        </a:rPr>
                        <a:t>INFORMATION ABOUT PRODUCTS</a:t>
                      </a:r>
                    </a:p>
                    <a:p>
                      <a:pPr>
                        <a:spcAft>
                          <a:spcPts val="0"/>
                        </a:spcAft>
                      </a:pPr>
                      <a:r>
                        <a:rPr lang="en-GB" sz="1800">
                          <a:effectLst/>
                        </a:rPr>
                        <a:t>+ APPLE LOGO</a:t>
                      </a:r>
                      <a:endParaRPr lang="en-GB" sz="1800">
                        <a:effectLst/>
                        <a:latin typeface="Tahoma"/>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en-GB" sz="1800">
                          <a:effectLst/>
                        </a:rPr>
                        <a:t>Reasonably trustworthy – blue-chip company with a very commonly visited website – likely to be kept up-to-date and accurate</a:t>
                      </a:r>
                      <a:endParaRPr lang="en-GB" sz="1800">
                        <a:effectLst/>
                        <a:latin typeface="Tahoma"/>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896099">
                <a:tc>
                  <a:txBody>
                    <a:bodyPr/>
                    <a:lstStyle/>
                    <a:p>
                      <a:pPr>
                        <a:spcAft>
                          <a:spcPts val="0"/>
                        </a:spcAft>
                      </a:pPr>
                      <a:r>
                        <a:rPr lang="en-GB" sz="1800">
                          <a:effectLst/>
                        </a:rPr>
                        <a:t>Wikipedia</a:t>
                      </a:r>
                    </a:p>
                    <a:p>
                      <a:pPr>
                        <a:spcAft>
                          <a:spcPts val="0"/>
                        </a:spcAft>
                      </a:pPr>
                      <a:r>
                        <a:rPr lang="en-GB" sz="1800">
                          <a:effectLst/>
                        </a:rPr>
                        <a:t>http://en.wikipedia.org/wiki/Apple_inc</a:t>
                      </a:r>
                      <a:endParaRPr lang="en-GB" sz="1800">
                        <a:effectLst/>
                        <a:latin typeface="Tahoma"/>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en-GB" sz="1800">
                          <a:effectLst/>
                        </a:rPr>
                        <a:t>Info about history of the company</a:t>
                      </a:r>
                      <a:endParaRPr lang="en-GB" sz="1800">
                        <a:effectLst/>
                        <a:latin typeface="Tahoma"/>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spcAft>
                          <a:spcPts val="0"/>
                        </a:spcAft>
                      </a:pPr>
                      <a:r>
                        <a:rPr lang="en-GB" sz="1800" dirty="0">
                          <a:effectLst/>
                        </a:rPr>
                        <a:t>Wikipedia can be untrustworthy because </a:t>
                      </a:r>
                      <a:endParaRPr lang="en-GB" sz="1800" dirty="0">
                        <a:effectLst/>
                        <a:latin typeface="Tahoma"/>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6" name="Rectangle 1"/>
          <p:cNvSpPr>
            <a:spLocks noChangeArrowheads="1"/>
          </p:cNvSpPr>
          <p:nvPr/>
        </p:nvSpPr>
        <p:spPr bwMode="auto">
          <a:xfrm>
            <a:off x="827584" y="1196752"/>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152352" rIns="9144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Arial" pitchFamily="34" charset="0"/>
                <a:cs typeface="Arial" pitchFamily="34" charset="0"/>
              </a:rPr>
              <a:t>Task 2a Part 1 – Using search engines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400" b="1"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1" i="1" u="none" strike="noStrike" cap="none" normalizeH="0" baseline="0" dirty="0" smtClean="0">
                <a:ln>
                  <a:noFill/>
                </a:ln>
                <a:solidFill>
                  <a:schemeClr val="tx1"/>
                </a:solidFill>
                <a:effectLst/>
                <a:latin typeface="Arial" pitchFamily="34" charset="0"/>
                <a:cs typeface="Arial" pitchFamily="34" charset="0"/>
              </a:rPr>
              <a:t>Table of websites found</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3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300" b="1" i="0" u="none" strike="noStrike" cap="none" normalizeH="0" baseline="0" dirty="0" smtClean="0">
                <a:ln>
                  <a:noFill/>
                </a:ln>
                <a:solidFill>
                  <a:schemeClr val="tx1"/>
                </a:solidFill>
                <a:effectLst/>
                <a:latin typeface="Arial" pitchFamily="34" charset="0"/>
                <a:cs typeface="Arial" pitchFamily="34" charset="0"/>
              </a:rPr>
              <a:t>(Merit style)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925755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 4</a:t>
            </a:r>
            <a:endParaRPr lang="en-GB" dirty="0"/>
          </a:p>
        </p:txBody>
      </p:sp>
      <p:sp>
        <p:nvSpPr>
          <p:cNvPr id="3" name="Content Placeholder 2"/>
          <p:cNvSpPr>
            <a:spLocks noGrp="1"/>
          </p:cNvSpPr>
          <p:nvPr>
            <p:ph idx="1"/>
          </p:nvPr>
        </p:nvSpPr>
        <p:spPr/>
        <p:txBody>
          <a:bodyPr/>
          <a:lstStyle/>
          <a:p>
            <a:pPr marL="0" indent="0">
              <a:buNone/>
            </a:pPr>
            <a:r>
              <a:rPr lang="en-GB" dirty="0" smtClean="0"/>
              <a:t>A02 - Email </a:t>
            </a:r>
            <a:r>
              <a:rPr lang="en-GB" dirty="0" smtClean="0"/>
              <a:t>training </a:t>
            </a:r>
            <a:r>
              <a:rPr lang="en-GB" dirty="0" smtClean="0"/>
              <a:t>guide</a:t>
            </a:r>
            <a:endParaRPr lang="en-GB"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a:t>A02 – Internet and </a:t>
            </a:r>
            <a:r>
              <a:rPr lang="en-US" b="1" u="sng" dirty="0" smtClean="0"/>
              <a:t>email</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endParaRPr lang="en-GB" dirty="0"/>
          </a:p>
          <a:p>
            <a:pPr marL="0" indent="0">
              <a:buNone/>
            </a:pPr>
            <a:r>
              <a:rPr lang="en-US" dirty="0"/>
              <a:t>“Candidates will demonstrate an understanding of the use of email to communicate information for business purposes, including sending a message to more than one recipient, sending, receiving and saving/opening an attachment safely, the appropriate use of forward  and reply, and the need for appropriate use of subject and message text in email</a:t>
            </a:r>
            <a:r>
              <a:rPr lang="en-US" dirty="0" smtClean="0"/>
              <a:t>.”</a:t>
            </a:r>
            <a:endParaRPr lang="en-GB" dirty="0"/>
          </a:p>
          <a:p>
            <a:pPr marL="0" indent="0">
              <a:buNone/>
            </a:pPr>
            <a:r>
              <a:rPr lang="en-US" dirty="0"/>
              <a:t> </a:t>
            </a:r>
            <a:endParaRPr lang="en-GB" dirty="0"/>
          </a:p>
          <a:p>
            <a:pPr marL="0" indent="0">
              <a:buNone/>
            </a:pPr>
            <a:r>
              <a:rPr lang="en-US" dirty="0"/>
              <a:t>TASK 1 – USING EMAILS -</a:t>
            </a:r>
            <a:r>
              <a:rPr lang="en-US" b="1" dirty="0"/>
              <a:t> All of the following need to be evidenced with screenshots before you send it and an explanation of what you did AND WHY YOU DID IT</a:t>
            </a: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2859182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281</TotalTime>
  <Words>514</Words>
  <Application>Microsoft Office PowerPoint</Application>
  <PresentationFormat>On-screen Show (4:3)</PresentationFormat>
  <Paragraphs>98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OCR Nationals Unit 1 – ICT Skills for Business</vt:lpstr>
      <vt:lpstr>By the end of the lesson</vt:lpstr>
      <vt:lpstr>Learning activity 1 (10 mins)</vt:lpstr>
      <vt:lpstr>Task 2 (20 Mins)</vt:lpstr>
      <vt:lpstr>Task 3</vt:lpstr>
      <vt:lpstr>In your folder </vt:lpstr>
      <vt:lpstr>PowerPoint Presentation</vt:lpstr>
      <vt:lpstr>Task 4</vt:lpstr>
      <vt:lpstr>A02 – Internet and email</vt:lpstr>
      <vt:lpstr>Continued…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OCR Nationals Unit 1 – ICT Skills for Business</dc:title>
  <dc:creator>Satchet</dc:creator>
  <cp:lastModifiedBy>Satchet</cp:lastModifiedBy>
  <cp:revision>38</cp:revision>
  <dcterms:created xsi:type="dcterms:W3CDTF">2012-11-30T10:53:58Z</dcterms:created>
  <dcterms:modified xsi:type="dcterms:W3CDTF">2012-12-16T18:38:29Z</dcterms:modified>
</cp:coreProperties>
</file>