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sldIdLst>
    <p:sldId id="309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07" r:id="rId10"/>
    <p:sldId id="30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FF0000"/>
    <a:srgbClr val="CC0000"/>
    <a:srgbClr val="FF3300"/>
    <a:srgbClr val="33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2" autoAdjust="0"/>
    <p:restoredTop sz="86067" autoAdjust="0"/>
  </p:normalViewPr>
  <p:slideViewPr>
    <p:cSldViewPr>
      <p:cViewPr>
        <p:scale>
          <a:sx n="69" d="100"/>
          <a:sy n="69" d="100"/>
        </p:scale>
        <p:origin x="-1320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5ACABD-A34D-4F71-98A2-036F90782BDA}" type="datetimeFigureOut">
              <a:rPr lang="en-GB"/>
              <a:pPr>
                <a:defRPr/>
              </a:pPr>
              <a:t>14/05/2013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B5C268-9561-4A70-BC8E-D7F42BEA30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low_chart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Euclid's_algorithm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en-GB" sz="1400" dirty="0" smtClean="0">
                <a:hlinkClick r:id="rId3" action="ppaction://hlinkfile" tooltip="Flow chart"/>
              </a:rPr>
              <a:t>Flow chart</a:t>
            </a:r>
            <a:r>
              <a:rPr lang="en-GB" sz="1400" dirty="0" smtClean="0"/>
              <a:t> of an algorithm (</a:t>
            </a:r>
            <a:r>
              <a:rPr lang="en-GB" sz="1400" dirty="0" smtClean="0">
                <a:hlinkClick r:id="rId4" action="ppaction://hlinkfile" tooltip="Euclid's algorithm"/>
              </a:rPr>
              <a:t>Euclid's algorithm</a:t>
            </a:r>
            <a:r>
              <a:rPr lang="en-GB" sz="1400" dirty="0" smtClean="0"/>
              <a:t>) for calculating the greatest common divisor (</a:t>
            </a:r>
            <a:r>
              <a:rPr lang="en-GB" sz="1400" dirty="0" err="1" smtClean="0"/>
              <a:t>g.c.d</a:t>
            </a:r>
            <a:r>
              <a:rPr lang="en-GB" sz="1400" dirty="0" smtClean="0"/>
              <a:t>.) of two numbers </a:t>
            </a:r>
            <a:r>
              <a:rPr lang="en-GB" sz="1400" i="1" dirty="0" smtClean="0"/>
              <a:t>a</a:t>
            </a:r>
            <a:r>
              <a:rPr lang="en-GB" sz="1400" dirty="0" smtClean="0"/>
              <a:t> and </a:t>
            </a:r>
            <a:r>
              <a:rPr lang="en-GB" sz="1400" i="1" dirty="0" smtClean="0"/>
              <a:t>b</a:t>
            </a:r>
            <a:r>
              <a:rPr lang="en-GB" sz="1400" dirty="0" smtClean="0"/>
              <a:t> in locations named A and B. The algorithm proceeds by successive subtractions in two loops: IF the test B ≥ A yields "yes" (or true) (more accurately the </a:t>
            </a:r>
            <a:r>
              <a:rPr lang="en-GB" sz="1400" i="1" dirty="0" smtClean="0"/>
              <a:t>number</a:t>
            </a:r>
            <a:r>
              <a:rPr lang="en-GB" sz="1400" dirty="0" smtClean="0"/>
              <a:t> </a:t>
            </a:r>
            <a:r>
              <a:rPr lang="en-GB" sz="1400" i="1" dirty="0" smtClean="0"/>
              <a:t>b</a:t>
            </a:r>
            <a:r>
              <a:rPr lang="en-GB" sz="1400" dirty="0" smtClean="0"/>
              <a:t> in location B is greater than or equal to the </a:t>
            </a:r>
            <a:r>
              <a:rPr lang="en-GB" sz="1400" i="1" dirty="0" smtClean="0"/>
              <a:t>number</a:t>
            </a:r>
            <a:r>
              <a:rPr lang="en-GB" sz="1400" dirty="0" smtClean="0"/>
              <a:t> </a:t>
            </a:r>
            <a:r>
              <a:rPr lang="en-GB" sz="1400" i="1" dirty="0" smtClean="0"/>
              <a:t>a</a:t>
            </a:r>
            <a:r>
              <a:rPr lang="en-GB" sz="1400" dirty="0" smtClean="0"/>
              <a:t> in location A) THEN the algorithm specifies B ← B − A (meaning the number </a:t>
            </a:r>
            <a:r>
              <a:rPr lang="en-GB" sz="1400" i="1" dirty="0" smtClean="0"/>
              <a:t>b</a:t>
            </a:r>
            <a:r>
              <a:rPr lang="en-GB" sz="1400" dirty="0" smtClean="0"/>
              <a:t> − </a:t>
            </a:r>
            <a:r>
              <a:rPr lang="en-GB" sz="1400" i="1" dirty="0" smtClean="0"/>
              <a:t>a</a:t>
            </a:r>
            <a:r>
              <a:rPr lang="en-GB" sz="1400" dirty="0" smtClean="0"/>
              <a:t> replaces the old </a:t>
            </a:r>
            <a:r>
              <a:rPr lang="en-GB" sz="1400" i="1" dirty="0" smtClean="0"/>
              <a:t>b</a:t>
            </a:r>
            <a:r>
              <a:rPr lang="en-GB" sz="1400" dirty="0" smtClean="0"/>
              <a:t>). Similarly IF A &gt; B THEN A ← A − B. The process terminates when (the contents of) B is 0, yielding the </a:t>
            </a:r>
            <a:r>
              <a:rPr lang="en-GB" sz="1400" dirty="0" err="1" smtClean="0"/>
              <a:t>g.c.d</a:t>
            </a:r>
            <a:r>
              <a:rPr lang="en-GB" sz="1400" dirty="0" smtClean="0"/>
              <a:t>. in A. (Algorithm derived from Scott 2009:13; symbols and drawing style from </a:t>
            </a:r>
            <a:r>
              <a:rPr lang="en-GB" sz="1400" dirty="0" err="1" smtClean="0"/>
              <a:t>Tausworthe</a:t>
            </a:r>
            <a:r>
              <a:rPr lang="en-GB" sz="1400" dirty="0" smtClean="0"/>
              <a:t> 1977).</a:t>
            </a:r>
          </a:p>
          <a:p>
            <a:pPr eaLnBrk="1" hangingPunct="1">
              <a:spcBef>
                <a:spcPct val="0"/>
              </a:spcBef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Source: http://en.wikipedia.org/wiki/Algorithm</a:t>
            </a:r>
          </a:p>
          <a:p>
            <a:pPr eaLnBrk="1" hangingPunct="1">
              <a:spcBef>
                <a:spcPct val="0"/>
              </a:spcBef>
            </a:pPr>
            <a:endParaRPr lang="en-US" sz="140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9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14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14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  <a:p>
            <a:pPr eaLnBrk="1" hangingPunct="1">
              <a:spcBef>
                <a:spcPct val="0"/>
              </a:spcBef>
            </a:pPr>
            <a:endParaRPr lang="en-US" sz="1400" b="1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Some uses for this </a:t>
            </a:r>
            <a:r>
              <a:rPr lang="en-US" sz="1400" b="1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</a:t>
            </a: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Use this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to highlight the use of ICT in society and link to work that you may be doing on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All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have been cross-referenced against the GCSE ICT Specifications from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EdExcel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, OCR and AQA as well as against the Cambridge Nationals.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are also cross referenced against the existing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Programme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of Study for ICT at KS3 and KS4. </a:t>
            </a:r>
          </a:p>
          <a:p>
            <a:pPr eaLnBrk="1" hangingPunct="1">
              <a:spcBef>
                <a:spcPct val="0"/>
              </a:spcBef>
            </a:pPr>
            <a:endParaRPr lang="en-US" sz="140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Use </a:t>
            </a:r>
            <a:r>
              <a:rPr lang="en-US" sz="1100" b="1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for:</a:t>
            </a:r>
          </a:p>
          <a:p>
            <a:pPr eaLnBrk="1" hangingPunct="1">
              <a:spcBef>
                <a:spcPct val="0"/>
              </a:spcBef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Starter / plenary activities. What's hot/what's not cool-wall. A rolling slide show. Use the prompt in red to promote discussion in a lesson or for homework. Useful materials for debates / group and paired work.</a:t>
            </a:r>
          </a:p>
          <a:p>
            <a:pPr eaLnBrk="1" hangingPunct="1">
              <a:spcBef>
                <a:spcPct val="0"/>
              </a:spcBef>
            </a:pPr>
            <a:endParaRPr lang="en-US" sz="140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© ICTCPD1 .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You are free to use, edit or otherwise manipulate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but only in the school purchasing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. You can share with colleagues within the same site! For use on stand-alone computers, Intranets, secure / closed portals and VLEs within the purchasing school. Permissions regarding wider publication – e.g. on your school website,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Image</a:t>
            </a:r>
            <a:r>
              <a:rPr lang="en-GB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</a:t>
            </a:r>
            <a:r>
              <a:rPr lang="en-GB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analogy idea: </a:t>
            </a:r>
            <a:r>
              <a:rPr lang="en-GB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ediblealgorithms</a:t>
            </a:r>
            <a:r>
              <a:rPr lang="en-GB" sz="1200" b="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.com</a:t>
            </a:r>
            <a:r>
              <a:rPr lang="en-GB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</a:p>
          <a:p>
            <a:pPr eaLnBrk="1" hangingPunct="1">
              <a:spcBef>
                <a:spcPct val="0"/>
              </a:spcBef>
            </a:pPr>
            <a:endParaRPr lang="en-US" sz="140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9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9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9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9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9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9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14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14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3315" name="Notes Placeholder 2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343400"/>
            <a:ext cx="5486400" cy="35290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iTaCS</a:t>
            </a:r>
            <a:r>
              <a:rPr lang="en-US" sz="14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is an occasional set of resources to support the study of Information Technology and Computer Science and are free to use.  </a:t>
            </a:r>
          </a:p>
          <a:p>
            <a:pPr eaLnBrk="1" hangingPunct="1">
              <a:spcBef>
                <a:spcPct val="0"/>
              </a:spcBef>
            </a:pPr>
            <a:endParaRPr lang="en-US" sz="1400" baseline="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weekly published resources, reflecting ICT, IT and CS news stories with supporting activities to support the teaching of ICT, IT and CS. For a free sample of our back-catalogue please contact ictcpd1@gmail.com</a:t>
            </a:r>
          </a:p>
          <a:p>
            <a:pPr eaLnBrk="1" hangingPunct="1">
              <a:spcBef>
                <a:spcPct val="0"/>
              </a:spcBef>
            </a:pPr>
            <a:endParaRPr lang="en-US" sz="1400" b="1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Some uses for this </a:t>
            </a:r>
            <a:r>
              <a:rPr lang="en-US" sz="1400" b="1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</a:t>
            </a: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Use this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to highlight the use of ICT in society and link to work that you may be doing on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All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have been cross-referenced against the GCSE ICT Specifications from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EdExcel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, OCR and AQA as well as against the Cambridge Nationals. </a:t>
            </a:r>
            <a:r>
              <a:rPr lang="en-US" sz="14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are also cross referenced against the existing </a:t>
            </a:r>
            <a:r>
              <a:rPr lang="en-GB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Programme</a:t>
            </a:r>
            <a:r>
              <a:rPr lang="en-US" sz="14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of Study for ICT at KS3 and KS4. </a:t>
            </a:r>
          </a:p>
          <a:p>
            <a:pPr eaLnBrk="1" hangingPunct="1">
              <a:spcBef>
                <a:spcPct val="0"/>
              </a:spcBef>
            </a:pPr>
            <a:endParaRPr lang="en-US" sz="140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Use </a:t>
            </a:r>
            <a:r>
              <a:rPr lang="en-US" sz="1100" b="1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for:</a:t>
            </a:r>
          </a:p>
          <a:p>
            <a:pPr eaLnBrk="1" hangingPunct="1">
              <a:spcBef>
                <a:spcPct val="0"/>
              </a:spcBef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Starter / plenary activities. What's hot/what's not cool-wall. A rolling slide show. Use the prompt in red to promote discussion in a lesson or for homework. Useful materials for debates / group and paired work.</a:t>
            </a:r>
          </a:p>
          <a:p>
            <a:pPr eaLnBrk="1" hangingPunct="1">
              <a:spcBef>
                <a:spcPct val="0"/>
              </a:spcBef>
            </a:pPr>
            <a:endParaRPr lang="en-US" sz="1400" dirty="0" smtClean="0">
              <a:solidFill>
                <a:srgbClr val="000000"/>
              </a:solidFill>
              <a:latin typeface="Arial" pitchFamily="34" charset="0"/>
              <a:ea typeface="Microsoft YaHei" pitchFamily="34" charset="-122"/>
            </a:endParaRPr>
          </a:p>
          <a:p>
            <a:pPr eaLnBrk="1" hangingPunct="1"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and the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idea are © ICTCPD1 .</a:t>
            </a:r>
            <a:r>
              <a:rPr lang="en-US" sz="900" baseline="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You are free to use, edit or otherwise manipulate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 but only in the school purchasing </a:t>
            </a:r>
            <a:r>
              <a:rPr lang="en-US" sz="900" dirty="0" err="1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iTABS</a:t>
            </a:r>
            <a:r>
              <a:rPr lang="en-US" sz="900" dirty="0"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</a:rPr>
              <a:t>. You can share with colleagues within the same site! For use on stand-alone computers, Intranets, secure / closed portals and VLEs within the purchasing school. Permissions regarding wider publication – e.g. on your school website, please contact ictcpd1@gmail.com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5053013" y="8396288"/>
            <a:ext cx="1344612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88913" indent="-188913" hangingPunct="0"/>
            <a:r>
              <a:rPr lang="en-GB" sz="1400">
                <a:solidFill>
                  <a:srgbClr val="FFFFFF"/>
                </a:solidFill>
                <a:latin typeface="Calibri" pitchFamily="34" charset="0"/>
              </a:rPr>
              <a:t>Guidance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357188" y="1216025"/>
            <a:ext cx="8429625" cy="490538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lIns="81639" tIns="40820" rIns="81639" bIns="40820" anchor="ctr" anchorCtr="1"/>
          <a:lstStyle/>
          <a:p>
            <a:pPr hangingPunct="0">
              <a:buSzPct val="45000"/>
              <a:buFont typeface="StarSymbol" charset="0"/>
              <a:buNone/>
              <a:defRPr/>
            </a:pPr>
            <a:endParaRPr lang="en-GB" sz="2500" dirty="0">
              <a:solidFill>
                <a:prstClr val="black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327025" y="6172200"/>
            <a:ext cx="8489950" cy="490538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prstDash val="solid"/>
          </a:ln>
        </p:spPr>
        <p:txBody>
          <a:bodyPr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fontAlgn="auto" hangingPunct="0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en-GB" dirty="0">
              <a:solidFill>
                <a:srgbClr val="FFFFFF"/>
              </a:solidFill>
              <a:latin typeface="Arial Rounded MT Bold" pitchFamily="34"/>
              <a:ea typeface="Microsoft YaHei" pitchFamily="2"/>
              <a:cs typeface="Mangal" pitchFamily="2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323850" y="6072188"/>
            <a:ext cx="84963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GB" sz="2000" dirty="0" smtClean="0">
                <a:solidFill>
                  <a:srgbClr val="FFFFFF"/>
                </a:solidFill>
                <a:latin typeface="Arial Rounded MT Bold" pitchFamily="34"/>
                <a:ea typeface="Microsoft YaHei" pitchFamily="2"/>
                <a:cs typeface="Mangal" pitchFamily="2"/>
              </a:rPr>
              <a:t>Information</a:t>
            </a:r>
            <a:r>
              <a:rPr lang="en-GB" sz="2000" baseline="0" dirty="0" smtClean="0">
                <a:solidFill>
                  <a:srgbClr val="FFFFFF"/>
                </a:solidFill>
                <a:latin typeface="Arial Rounded MT Bold" pitchFamily="34"/>
                <a:ea typeface="Microsoft YaHei" pitchFamily="2"/>
                <a:cs typeface="Mangal" pitchFamily="2"/>
              </a:rPr>
              <a:t> Technology  </a:t>
            </a:r>
            <a:r>
              <a:rPr lang="en-GB" sz="2800" dirty="0" err="1" smtClean="0">
                <a:solidFill>
                  <a:srgbClr val="FFFFFF"/>
                </a:solidFill>
                <a:latin typeface="Arial Rounded MT Bold" pitchFamily="34"/>
                <a:ea typeface="Microsoft YaHei" pitchFamily="2"/>
                <a:cs typeface="Mangal" pitchFamily="2"/>
              </a:rPr>
              <a:t>I</a:t>
            </a:r>
            <a:r>
              <a:rPr lang="en-GB" sz="3600" dirty="0" err="1" smtClean="0">
                <a:solidFill>
                  <a:srgbClr val="FFFFFF"/>
                </a:solidFill>
                <a:latin typeface="Arial Rounded MT Bold" pitchFamily="34"/>
                <a:ea typeface="Microsoft YaHei" pitchFamily="2"/>
                <a:cs typeface="Mangal" pitchFamily="2"/>
              </a:rPr>
              <a:t>TaCS</a:t>
            </a:r>
            <a:r>
              <a:rPr lang="en-GB" sz="3600" dirty="0" smtClean="0">
                <a:solidFill>
                  <a:srgbClr val="FFFFFF"/>
                </a:solidFill>
                <a:latin typeface="Arial Rounded MT Bold" pitchFamily="34"/>
                <a:ea typeface="Microsoft YaHei" pitchFamily="2"/>
                <a:cs typeface="Mangal" pitchFamily="2"/>
              </a:rPr>
              <a:t> </a:t>
            </a:r>
            <a:r>
              <a:rPr lang="en-GB" sz="2000" baseline="0" dirty="0" smtClean="0">
                <a:solidFill>
                  <a:srgbClr val="FFFFFF"/>
                </a:solidFill>
                <a:latin typeface="Arial Rounded MT Bold" pitchFamily="34"/>
                <a:ea typeface="Microsoft YaHei" pitchFamily="2"/>
                <a:cs typeface="Mangal" pitchFamily="2"/>
              </a:rPr>
              <a:t>and Computer Science</a:t>
            </a:r>
            <a:endParaRPr lang="en-GB" dirty="0">
              <a:solidFill>
                <a:srgbClr val="FFFFFF"/>
              </a:solidFill>
              <a:latin typeface="Arial Rounded MT Bold" pitchFamily="34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C5A35D3-A458-4D56-8270-EFC26D0459A9}" type="datetimeFigureOut">
              <a:rPr lang="en-GB"/>
              <a:pPr>
                <a:defRPr/>
              </a:pPr>
              <a:t>14/05/2013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ED056FA-8121-4344-9D8F-9ABE5DDD4E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1"/>
          <p:cNvSpPr>
            <a:spLocks noChangeArrowheads="1"/>
          </p:cNvSpPr>
          <p:nvPr userDrawn="1"/>
        </p:nvSpPr>
        <p:spPr bwMode="auto">
          <a:xfrm>
            <a:off x="327025" y="228600"/>
            <a:ext cx="8489950" cy="817563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lIns="81639" tIns="261245" rIns="81639" bIns="40820" anchor="ctr" anchorCtr="1"/>
          <a:lstStyle/>
          <a:p>
            <a:pPr algn="ctr" hangingPunct="0">
              <a:buSzPct val="45000"/>
              <a:buFont typeface="StarSymbol" charset="0"/>
              <a:buNone/>
              <a:defRPr/>
            </a:pPr>
            <a:endParaRPr lang="en-GB" sz="4400" dirty="0">
              <a:solidFill>
                <a:srgbClr val="FFFFFF"/>
              </a:solidFill>
              <a:latin typeface="Adobe Caslon Pro Bold" pitchFamily="18" charset="0"/>
              <a:ea typeface="Microsoft YaHei" charset="0"/>
              <a:cs typeface="Microsoft YaHe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Algorith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ulse2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omputer.howstuffworks.com/question717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omputer.howstuffworks.com/question717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PageRan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business-19286426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15607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pPr algn="just"/>
            <a:r>
              <a:rPr lang="en-GB" dirty="0" smtClean="0"/>
              <a:t>Simply put, an </a:t>
            </a:r>
            <a:r>
              <a:rPr lang="en-GB" b="1" dirty="0" smtClean="0"/>
              <a:t>algorithm</a:t>
            </a:r>
            <a:r>
              <a:rPr lang="en-GB" dirty="0" smtClean="0"/>
              <a:t> is a </a:t>
            </a:r>
            <a:r>
              <a:rPr lang="en-GB" i="1" dirty="0" smtClean="0"/>
              <a:t>series of instructions</a:t>
            </a:r>
            <a:r>
              <a:rPr lang="en-GB" dirty="0" smtClean="0"/>
              <a:t> (a procedure) that </a:t>
            </a:r>
            <a:r>
              <a:rPr lang="en-GB" i="1" dirty="0" smtClean="0"/>
              <a:t>solves a problem</a:t>
            </a:r>
            <a:r>
              <a:rPr lang="en-GB" dirty="0" smtClean="0"/>
              <a:t> by using a </a:t>
            </a:r>
            <a:r>
              <a:rPr lang="en-GB" i="1" dirty="0" smtClean="0"/>
              <a:t>finite number of steps.</a:t>
            </a:r>
          </a:p>
          <a:p>
            <a:pPr algn="just"/>
            <a:r>
              <a:rPr lang="en-GB" dirty="0" smtClean="0"/>
              <a:t>A </a:t>
            </a:r>
            <a:r>
              <a:rPr lang="en-GB" b="1" dirty="0" smtClean="0"/>
              <a:t>Computer Scientist </a:t>
            </a:r>
            <a:r>
              <a:rPr lang="en-GB" dirty="0" smtClean="0"/>
              <a:t>would more accurately describe an algorithm as an </a:t>
            </a:r>
            <a:r>
              <a:rPr lang="en-GB" b="1" dirty="0" smtClean="0"/>
              <a:t>effective method </a:t>
            </a:r>
            <a:r>
              <a:rPr lang="en-GB" dirty="0" smtClean="0"/>
              <a:t>expressed as a </a:t>
            </a:r>
            <a:r>
              <a:rPr lang="en-GB" b="1" dirty="0" smtClean="0"/>
              <a:t>finite list </a:t>
            </a:r>
            <a:r>
              <a:rPr lang="en-GB" dirty="0" smtClean="0"/>
              <a:t>of </a:t>
            </a:r>
            <a:r>
              <a:rPr lang="en-GB" b="1" dirty="0" smtClean="0"/>
              <a:t>well-defined instructions</a:t>
            </a:r>
            <a:r>
              <a:rPr lang="en-GB" b="1" baseline="30000" dirty="0" smtClean="0"/>
              <a:t> </a:t>
            </a:r>
            <a:r>
              <a:rPr lang="en-GB" dirty="0" smtClean="0"/>
              <a:t>for </a:t>
            </a:r>
            <a:r>
              <a:rPr lang="en-GB" b="1" dirty="0" smtClean="0"/>
              <a:t>calculating</a:t>
            </a:r>
            <a:r>
              <a:rPr lang="en-GB" dirty="0" smtClean="0"/>
              <a:t> a </a:t>
            </a:r>
            <a:r>
              <a:rPr lang="en-GB" b="1" dirty="0" smtClean="0"/>
              <a:t>function</a:t>
            </a:r>
            <a:r>
              <a:rPr lang="en-GB" dirty="0" smtClean="0"/>
              <a:t>.</a:t>
            </a:r>
            <a:r>
              <a:rPr lang="en-GB" baseline="30000" dirty="0" smtClean="0"/>
              <a:t> </a:t>
            </a:r>
            <a:r>
              <a:rPr lang="en-GB" dirty="0" smtClean="0"/>
              <a:t>Starting from an initial state and initial input  the instructions describe a </a:t>
            </a:r>
            <a:r>
              <a:rPr lang="en-GB" b="1" dirty="0" smtClean="0"/>
              <a:t>computation </a:t>
            </a:r>
            <a:r>
              <a:rPr lang="en-GB" dirty="0" smtClean="0"/>
              <a:t>that, when </a:t>
            </a:r>
            <a:r>
              <a:rPr lang="en-GB" b="1" dirty="0" smtClean="0"/>
              <a:t>executed,</a:t>
            </a:r>
            <a:r>
              <a:rPr lang="en-GB" dirty="0" smtClean="0"/>
              <a:t> will proceed through a finite number of well-defined successive states, eventually producing </a:t>
            </a:r>
            <a:r>
              <a:rPr lang="en-GB" b="1" dirty="0" smtClean="0"/>
              <a:t>output</a:t>
            </a:r>
            <a:r>
              <a:rPr lang="en-GB" dirty="0" smtClean="0"/>
              <a:t> and terminating at a final ending state. </a:t>
            </a:r>
          </a:p>
          <a:p>
            <a:pPr algn="just"/>
            <a:r>
              <a:rPr lang="en-GB" dirty="0" smtClean="0"/>
              <a:t>(Phew)!</a:t>
            </a:r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What Is An Algorithm?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23528" y="5013176"/>
            <a:ext cx="374441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00" dirty="0" smtClean="0">
                <a:solidFill>
                  <a:schemeClr val="bg1">
                    <a:lumMod val="65000"/>
                  </a:schemeClr>
                </a:solidFill>
              </a:rPr>
              <a:t>Source: Wikipedia</a:t>
            </a:r>
            <a:endParaRPr lang="en-GB" sz="7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9" name="Picture 8" descr="Algorithm-Euclid_flowchart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700808"/>
            <a:ext cx="1951484" cy="43908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95736" y="5301208"/>
            <a:ext cx="19442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ea typeface="Microsoft YaHei" pitchFamily="34" charset="-122"/>
              </a:rPr>
              <a:t>Source: </a:t>
            </a:r>
            <a:r>
              <a:rPr lang="en-US" sz="1100" dirty="0" smtClean="0">
                <a:solidFill>
                  <a:srgbClr val="000000"/>
                </a:solidFill>
                <a:ea typeface="Microsoft YaHei" pitchFamily="34" charset="-122"/>
                <a:hlinkClick r:id="rId4"/>
              </a:rPr>
              <a:t>http://en.wikipedia.org/wiki/Algorithm</a:t>
            </a:r>
            <a:endParaRPr lang="en-US" sz="1100" dirty="0" smtClean="0">
              <a:solidFill>
                <a:srgbClr val="000000"/>
              </a:solidFill>
              <a:ea typeface="Microsoft YaHei" pitchFamily="34" charset="-122"/>
            </a:endParaRPr>
          </a:p>
          <a:p>
            <a:endParaRPr lang="en-US" sz="1100" dirty="0" smtClean="0">
              <a:solidFill>
                <a:srgbClr val="000000"/>
              </a:solidFill>
              <a:ea typeface="Microsoft YaHei" pitchFamily="34" charset="-122"/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323528" y="5445224"/>
            <a:ext cx="3744416" cy="6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39" tIns="40820" rIns="81639" bIns="4082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Debate: </a:t>
            </a:r>
            <a:r>
              <a:rPr lang="en-GB" sz="1200" dirty="0" smtClean="0">
                <a:solidFill>
                  <a:srgbClr val="FF0000"/>
                </a:solidFill>
              </a:rPr>
              <a:t>Can the Google algorithm be manipulated?  What problems may a case like this cause for Google?</a:t>
            </a:r>
            <a:endParaRPr lang="en-GB" sz="1100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Google Algorithms Sued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248621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pPr algn="just"/>
            <a:r>
              <a:rPr lang="en-GB" dirty="0" smtClean="0"/>
              <a:t>Bettina </a:t>
            </a:r>
            <a:r>
              <a:rPr lang="en-GB" dirty="0" err="1" smtClean="0"/>
              <a:t>Wulff</a:t>
            </a:r>
            <a:r>
              <a:rPr lang="en-GB" dirty="0" smtClean="0"/>
              <a:t> - the wife of a former German president has filed a lawsuit against Google to remove </a:t>
            </a:r>
            <a:r>
              <a:rPr lang="en-GB" dirty="0" err="1" smtClean="0"/>
              <a:t>autocomplete</a:t>
            </a:r>
            <a:r>
              <a:rPr lang="en-GB" dirty="0" smtClean="0"/>
              <a:t> suggestions that she is claiming as libel.  Some of the suggestions that pop-up when searching for Bettina include the words “prostitute” and “red light”.  </a:t>
            </a:r>
          </a:p>
          <a:p>
            <a:pPr algn="just"/>
            <a:r>
              <a:rPr lang="en-GB" dirty="0" smtClean="0"/>
              <a:t>Head of PR for Google Germany, Kay </a:t>
            </a:r>
            <a:r>
              <a:rPr lang="en-GB" dirty="0" err="1" smtClean="0"/>
              <a:t>Oberbeck</a:t>
            </a:r>
            <a:r>
              <a:rPr lang="en-GB" dirty="0" smtClean="0"/>
              <a:t>, said the site's search terms were "algorithmically generated" and "include the popularity of the entered search terms".</a:t>
            </a:r>
          </a:p>
          <a:p>
            <a:pPr algn="just"/>
            <a:r>
              <a:rPr lang="en-GB" dirty="0" smtClean="0"/>
              <a:t>"All terms that appear have been previously entered by Google users," he added in a statement.</a:t>
            </a:r>
          </a:p>
          <a:p>
            <a:endParaRPr lang="en-GB" dirty="0" smtClean="0"/>
          </a:p>
          <a:p>
            <a:endParaRPr lang="en-GB" dirty="0" smtClean="0"/>
          </a:p>
          <a:p>
            <a:pPr algn="just"/>
            <a:endParaRPr lang="en-GB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 In The News (2)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11" name="Picture 10" descr="bettina-wulf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916832"/>
            <a:ext cx="3060700" cy="34417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6200000">
            <a:off x="-917449" y="3373835"/>
            <a:ext cx="31085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Image source: </a:t>
            </a:r>
            <a:r>
              <a:rPr lang="en-GB" sz="1600" dirty="0" smtClean="0">
                <a:hlinkClick r:id="rId4"/>
              </a:rPr>
              <a:t>http://pulse2.com</a:t>
            </a:r>
            <a:endParaRPr lang="en-GB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15607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pPr algn="just"/>
            <a:r>
              <a:rPr lang="en-GB" dirty="0" smtClean="0"/>
              <a:t>A food recipe is a step-by-step procedure – like a list of instructions - to complete a task. </a:t>
            </a:r>
          </a:p>
          <a:p>
            <a:pPr algn="just"/>
            <a:r>
              <a:rPr lang="en-GB" dirty="0" smtClean="0"/>
              <a:t>A food recipe therefore is like an algorithm. </a:t>
            </a:r>
          </a:p>
          <a:p>
            <a:pPr algn="just"/>
            <a:r>
              <a:rPr lang="en-GB" dirty="0" smtClean="0"/>
              <a:t>In this analogy it can be compared to the software in a system. The hardware is the oven and the other cooking utensils. </a:t>
            </a:r>
          </a:p>
          <a:p>
            <a:pPr algn="just"/>
            <a:r>
              <a:rPr lang="en-GB" dirty="0" smtClean="0"/>
              <a:t>The input is the ingredients and the output is the cake.</a:t>
            </a:r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Food Recipe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23528" y="5949280"/>
            <a:ext cx="374441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00" dirty="0" smtClean="0">
                <a:solidFill>
                  <a:schemeClr val="bg1">
                    <a:lumMod val="65000"/>
                  </a:schemeClr>
                </a:solidFill>
              </a:rPr>
              <a:t>Source: Wikipedia</a:t>
            </a:r>
            <a:endParaRPr lang="en-GB" sz="7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Algorithms: Example 1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11" name="Picture 10" descr="edible algorithm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365104"/>
            <a:ext cx="2664296" cy="1538465"/>
          </a:xfrm>
          <a:prstGeom prst="rect">
            <a:avLst/>
          </a:prstGeom>
        </p:spPr>
      </p:pic>
      <p:pic>
        <p:nvPicPr>
          <p:cNvPr id="13" name="Picture 12" descr="mushroom soup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3528" y="1700808"/>
            <a:ext cx="3816424" cy="3526423"/>
          </a:xfrm>
          <a:prstGeom prst="rect">
            <a:avLst/>
          </a:prstGeom>
        </p:spPr>
      </p:pic>
      <p:pic>
        <p:nvPicPr>
          <p:cNvPr id="14" name="Picture 13" descr="mushroom soup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1772816"/>
            <a:ext cx="1836924" cy="1988012"/>
          </a:xfrm>
          <a:prstGeom prst="rect">
            <a:avLst/>
          </a:prstGeom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15607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pPr algn="just"/>
            <a:r>
              <a:rPr lang="en-GB" dirty="0" smtClean="0"/>
              <a:t>Designing algorithms is about designing solutions to solve problems.</a:t>
            </a:r>
          </a:p>
          <a:p>
            <a:pPr algn="just"/>
            <a:r>
              <a:rPr lang="en-GB" dirty="0" smtClean="0"/>
              <a:t>If you were to design an algorithm to solve the problem of ‘getting to school’ you would be able to solve this problem in several different ways (see left).</a:t>
            </a:r>
          </a:p>
          <a:p>
            <a:pPr algn="just"/>
            <a:r>
              <a:rPr lang="en-GB" dirty="0" smtClean="0"/>
              <a:t>Different algorithms can solve the same problem – but in different ways.</a:t>
            </a:r>
          </a:p>
          <a:p>
            <a:pPr algn="just"/>
            <a:r>
              <a:rPr lang="en-GB" dirty="0" smtClean="0"/>
              <a:t>Algorithms that solve the same problem may differ in length, efficiency and cost.</a:t>
            </a:r>
          </a:p>
          <a:p>
            <a:pPr algn="just"/>
            <a:r>
              <a:rPr lang="en-GB" dirty="0" smtClean="0"/>
              <a:t>In computer programming there are many different ways - algorithms - of solving a problem and completing a task.</a:t>
            </a:r>
          </a:p>
          <a:p>
            <a:pPr algn="just"/>
            <a:r>
              <a:rPr lang="en-GB" dirty="0" smtClean="0"/>
              <a:t>A computer program can be viewed as an elaborate algorithm.</a:t>
            </a:r>
          </a:p>
          <a:p>
            <a:pPr algn="just"/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“Get To School”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Algorithms: Example 2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3528" y="5157192"/>
            <a:ext cx="38164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For more examples visit :  </a:t>
            </a:r>
            <a:r>
              <a:rPr lang="en-GB" sz="1600" dirty="0" smtClean="0">
                <a:hlinkClick r:id="rId3"/>
              </a:rPr>
              <a:t>http://computer.howstuffworks.com/question717.htm</a:t>
            </a:r>
            <a:endParaRPr lang="en-GB" sz="1600" dirty="0" smtClean="0"/>
          </a:p>
          <a:p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23528" y="1916832"/>
            <a:ext cx="1800200" cy="3096344"/>
          </a:xfrm>
          <a:prstGeom prst="rect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 algn="ctr">
              <a:buAutoNum type="arabicPeriod"/>
            </a:pPr>
            <a:r>
              <a:rPr lang="en-GB" dirty="0" smtClean="0"/>
              <a:t>Walk to bus stop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Wait for bus No.123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Get on bus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Ride bus to school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Get off bus at school bus stop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Walk to class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67744" y="1916832"/>
            <a:ext cx="1872208" cy="309634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 algn="ctr">
              <a:buAutoNum type="arabicPeriod"/>
            </a:pPr>
            <a:r>
              <a:rPr lang="en-GB" dirty="0" smtClean="0"/>
              <a:t>Get in car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Be driven along City Road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Turn left into Town Lane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Car stops in drop off zone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Get out of car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Walk to class</a:t>
            </a: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15607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pPr algn="just"/>
            <a:r>
              <a:rPr lang="en-GB" dirty="0" smtClean="0"/>
              <a:t>Developing a flowchart helps to formalise the algorithm – and allows more choices, complexity and variables - crucial as you move past the simplest of algorithms.</a:t>
            </a:r>
          </a:p>
          <a:p>
            <a:pPr algn="just"/>
            <a:r>
              <a:rPr lang="en-GB" dirty="0" smtClean="0"/>
              <a:t>Simple problems can often be shown best as a flowchart.</a:t>
            </a:r>
          </a:p>
          <a:p>
            <a:pPr algn="just"/>
            <a:r>
              <a:rPr lang="en-GB" dirty="0" smtClean="0"/>
              <a:t>Flowcharts can help you to think logically about problems by working through each step.</a:t>
            </a:r>
          </a:p>
          <a:p>
            <a:pPr algn="just"/>
            <a:r>
              <a:rPr lang="en-GB" dirty="0" smtClean="0"/>
              <a:t>Flowcharts can help you explain your work to others – and they can follow your thinking (very useful when trying to ‘fault find’ errors /mistakes’ in your algorithms).</a:t>
            </a:r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…making your thinking ‘visible’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Algorithms: Flowcharts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23728" y="5301208"/>
            <a:ext cx="20162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What other steps could be included in this example?</a:t>
            </a:r>
          </a:p>
          <a:p>
            <a:endParaRPr lang="en-GB" dirty="0"/>
          </a:p>
        </p:txBody>
      </p:sp>
      <p:sp>
        <p:nvSpPr>
          <p:cNvPr id="9" name="Flowchart: Process 8"/>
          <p:cNvSpPr/>
          <p:nvPr/>
        </p:nvSpPr>
        <p:spPr>
          <a:xfrm>
            <a:off x="395536" y="1844824"/>
            <a:ext cx="1008112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Lamp does not work</a:t>
            </a:r>
            <a:endParaRPr lang="en-GB" sz="1400" dirty="0"/>
          </a:p>
        </p:txBody>
      </p:sp>
      <p:sp>
        <p:nvSpPr>
          <p:cNvPr id="10" name="Flowchart: Decision 9"/>
          <p:cNvSpPr/>
          <p:nvPr/>
        </p:nvSpPr>
        <p:spPr>
          <a:xfrm>
            <a:off x="83227" y="2599184"/>
            <a:ext cx="1656184" cy="11521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Lamp plugged in?</a:t>
            </a:r>
            <a:endParaRPr lang="en-GB" sz="1400" dirty="0"/>
          </a:p>
        </p:txBody>
      </p:sp>
      <p:sp>
        <p:nvSpPr>
          <p:cNvPr id="11" name="Flowchart: Decision 10"/>
          <p:cNvSpPr/>
          <p:nvPr/>
        </p:nvSpPr>
        <p:spPr>
          <a:xfrm>
            <a:off x="87180" y="3957151"/>
            <a:ext cx="1656184" cy="11521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Bulb ‘blown’?</a:t>
            </a:r>
            <a:endParaRPr lang="en-GB" sz="1400" dirty="0"/>
          </a:p>
        </p:txBody>
      </p:sp>
      <p:sp>
        <p:nvSpPr>
          <p:cNvPr id="13" name="Flowchart: Process 12"/>
          <p:cNvSpPr/>
          <p:nvPr/>
        </p:nvSpPr>
        <p:spPr>
          <a:xfrm>
            <a:off x="298792" y="5449683"/>
            <a:ext cx="1224136" cy="5760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Repair lamp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9" idx="2"/>
            <a:endCxn id="10" idx="0"/>
          </p:cNvCxnSpPr>
          <p:nvPr/>
        </p:nvCxnSpPr>
        <p:spPr>
          <a:xfrm>
            <a:off x="899592" y="2204864"/>
            <a:ext cx="11727" cy="394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2"/>
            <a:endCxn id="11" idx="0"/>
          </p:cNvCxnSpPr>
          <p:nvPr/>
        </p:nvCxnSpPr>
        <p:spPr>
          <a:xfrm>
            <a:off x="911319" y="3751312"/>
            <a:ext cx="3953" cy="2058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2"/>
            <a:endCxn id="13" idx="0"/>
          </p:cNvCxnSpPr>
          <p:nvPr/>
        </p:nvCxnSpPr>
        <p:spPr>
          <a:xfrm flipH="1">
            <a:off x="910860" y="5109279"/>
            <a:ext cx="4412" cy="340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owchart: Process 35"/>
          <p:cNvSpPr/>
          <p:nvPr/>
        </p:nvSpPr>
        <p:spPr>
          <a:xfrm>
            <a:off x="2051720" y="2996952"/>
            <a:ext cx="1008112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Plug in lamp</a:t>
            </a:r>
            <a:endParaRPr lang="en-GB" sz="1400" dirty="0"/>
          </a:p>
        </p:txBody>
      </p:sp>
      <p:sp>
        <p:nvSpPr>
          <p:cNvPr id="37" name="Flowchart: Process 36"/>
          <p:cNvSpPr/>
          <p:nvPr/>
        </p:nvSpPr>
        <p:spPr>
          <a:xfrm>
            <a:off x="2123728" y="4365104"/>
            <a:ext cx="1008112" cy="36004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Replace bulb</a:t>
            </a:r>
            <a:endParaRPr lang="en-GB" sz="1400" dirty="0"/>
          </a:p>
        </p:txBody>
      </p:sp>
      <p:cxnSp>
        <p:nvCxnSpPr>
          <p:cNvPr id="41" name="Straight Arrow Connector 40"/>
          <p:cNvCxnSpPr>
            <a:stCxn id="10" idx="3"/>
            <a:endCxn id="36" idx="1"/>
          </p:cNvCxnSpPr>
          <p:nvPr/>
        </p:nvCxnSpPr>
        <p:spPr>
          <a:xfrm>
            <a:off x="1739411" y="3175248"/>
            <a:ext cx="312309" cy="1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1" idx="3"/>
            <a:endCxn id="37" idx="1"/>
          </p:cNvCxnSpPr>
          <p:nvPr/>
        </p:nvCxnSpPr>
        <p:spPr>
          <a:xfrm>
            <a:off x="1743364" y="4533215"/>
            <a:ext cx="380364" cy="119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6" idx="0"/>
            <a:endCxn id="10" idx="0"/>
          </p:cNvCxnSpPr>
          <p:nvPr/>
        </p:nvCxnSpPr>
        <p:spPr>
          <a:xfrm rot="16200000" flipV="1">
            <a:off x="1534664" y="1975839"/>
            <a:ext cx="397768" cy="1644457"/>
          </a:xfrm>
          <a:prstGeom prst="bentConnector3">
            <a:avLst>
              <a:gd name="adj1" fmla="val 10140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hape 47"/>
          <p:cNvCxnSpPr>
            <a:stCxn id="37" idx="0"/>
            <a:endCxn id="11" idx="0"/>
          </p:cNvCxnSpPr>
          <p:nvPr/>
        </p:nvCxnSpPr>
        <p:spPr>
          <a:xfrm rot="16200000" flipV="1">
            <a:off x="1567552" y="3304872"/>
            <a:ext cx="407953" cy="1712512"/>
          </a:xfrm>
          <a:prstGeom prst="bentConnector3">
            <a:avLst>
              <a:gd name="adj1" fmla="val 9724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1716648" y="259600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1884116" y="397078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Process 52"/>
          <p:cNvSpPr/>
          <p:nvPr/>
        </p:nvSpPr>
        <p:spPr>
          <a:xfrm>
            <a:off x="1619672" y="2852936"/>
            <a:ext cx="432048" cy="216024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ysClr val="windowText" lastClr="000000"/>
                </a:solidFill>
              </a:rPr>
              <a:t>No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54" name="Flowchart: Process 53"/>
          <p:cNvSpPr/>
          <p:nvPr/>
        </p:nvSpPr>
        <p:spPr>
          <a:xfrm>
            <a:off x="395536" y="5157192"/>
            <a:ext cx="432048" cy="216024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ysClr val="windowText" lastClr="000000"/>
                </a:solidFill>
              </a:rPr>
              <a:t>No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55" name="Flowchart: Process 54"/>
          <p:cNvSpPr/>
          <p:nvPr/>
        </p:nvSpPr>
        <p:spPr>
          <a:xfrm>
            <a:off x="395536" y="3717032"/>
            <a:ext cx="432048" cy="216024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ysClr val="windowText" lastClr="000000"/>
                </a:solidFill>
              </a:rPr>
              <a:t>Yes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  <p:sp>
        <p:nvSpPr>
          <p:cNvPr id="57" name="Flowchart: Process 56"/>
          <p:cNvSpPr/>
          <p:nvPr/>
        </p:nvSpPr>
        <p:spPr>
          <a:xfrm>
            <a:off x="1691680" y="4221088"/>
            <a:ext cx="432048" cy="216024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ysClr val="windowText" lastClr="000000"/>
                </a:solidFill>
              </a:rPr>
              <a:t>Yes</a:t>
            </a:r>
            <a:endParaRPr lang="en-GB" sz="14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23528" y="1844675"/>
            <a:ext cx="8463285" cy="415607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pPr algn="just"/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A Guide to understanding flow charts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Algorithms: Flowcharts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11" name="Picture 10" descr="FLOWCHAR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988840"/>
            <a:ext cx="5610225" cy="3848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4572000" y="5229200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 smtClean="0"/>
              <a:t>Source:  </a:t>
            </a:r>
            <a:r>
              <a:rPr lang="en-GB" sz="1200" dirty="0" smtClean="0">
                <a:hlinkClick r:id="rId4"/>
              </a:rPr>
              <a:t>xkcd.com/518/</a:t>
            </a:r>
          </a:p>
          <a:p>
            <a:r>
              <a:rPr lang="en-GB" sz="1200" dirty="0" smtClean="0">
                <a:hlinkClick r:id="rId4"/>
              </a:rPr>
              <a:t>http://www.cs.nyu.edu/~acase/classes/spring11/introprog/handouts/notes/class5.pdf stion717.htm</a:t>
            </a:r>
            <a:endParaRPr lang="en-GB" sz="1200" dirty="0" smtClean="0"/>
          </a:p>
          <a:p>
            <a:endParaRPr lang="en-GB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156075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pPr algn="just"/>
            <a:r>
              <a:rPr lang="en-GB" dirty="0" smtClean="0"/>
              <a:t>Computer languages need the correct syntax or they do not work properly. Pseudocode has no real syntax rules because it is not real computer code – it is a natural language that is close to ‘computer ‘language.</a:t>
            </a:r>
          </a:p>
          <a:p>
            <a:pPr algn="just"/>
            <a:r>
              <a:rPr lang="en-GB" dirty="0" smtClean="0"/>
              <a:t>The benefit of pseudocode is that it enables the programmer to concentrate on the algorithms without worrying about all the syntax which is specific to a particular programming language. You can even write pseudocode without knowing what programming language you will use for the solution – and others could take your code but use it with a different language!</a:t>
            </a:r>
          </a:p>
          <a:p>
            <a:pPr algn="just"/>
            <a:r>
              <a:rPr lang="en-GB" dirty="0" smtClean="0"/>
              <a:t> </a:t>
            </a:r>
          </a:p>
          <a:p>
            <a:pPr algn="just"/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….like ‘real’ code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Algorithms: Pseudocode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3528" y="1844824"/>
            <a:ext cx="3816424" cy="410445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dirty="0" smtClean="0"/>
              <a:t>1.. If student's grade is greater than or equal to 60 </a:t>
            </a:r>
          </a:p>
          <a:p>
            <a:r>
              <a:rPr lang="en-GB" dirty="0" smtClean="0"/>
              <a:t>Print "passed" </a:t>
            </a:r>
          </a:p>
          <a:p>
            <a:r>
              <a:rPr lang="en-GB" dirty="0" smtClean="0"/>
              <a:t>else </a:t>
            </a:r>
          </a:p>
          <a:p>
            <a:r>
              <a:rPr lang="en-GB" dirty="0" smtClean="0"/>
              <a:t>Print "failed" </a:t>
            </a:r>
          </a:p>
          <a:p>
            <a:endParaRPr lang="en-GB" dirty="0" smtClean="0"/>
          </a:p>
          <a:p>
            <a:r>
              <a:rPr lang="en-GB" dirty="0" smtClean="0"/>
              <a:t>2. Set total to zero </a:t>
            </a:r>
          </a:p>
          <a:p>
            <a:r>
              <a:rPr lang="en-GB" dirty="0" smtClean="0"/>
              <a:t>Set grade counter to one </a:t>
            </a:r>
          </a:p>
          <a:p>
            <a:r>
              <a:rPr lang="en-GB" dirty="0" smtClean="0"/>
              <a:t>While grade counter is less than or equal to ten </a:t>
            </a:r>
          </a:p>
          <a:p>
            <a:r>
              <a:rPr lang="en-GB" dirty="0" smtClean="0"/>
              <a:t>Input the next grade</a:t>
            </a:r>
          </a:p>
          <a:p>
            <a:r>
              <a:rPr lang="en-GB" dirty="0" smtClean="0"/>
              <a:t>Add the grade into the total </a:t>
            </a:r>
          </a:p>
          <a:p>
            <a:r>
              <a:rPr lang="en-GB" dirty="0" smtClean="0"/>
              <a:t>Set the class average to the total divided by ten </a:t>
            </a:r>
          </a:p>
          <a:p>
            <a:r>
              <a:rPr lang="en-GB" dirty="0" smtClean="0"/>
              <a:t>Print the class average.</a:t>
            </a:r>
          </a:p>
          <a:p>
            <a:pPr marL="342900" indent="-342900" algn="ctr"/>
            <a:endParaRPr lang="en-GB" dirty="0" smtClean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248621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r>
              <a:rPr lang="en-GB" dirty="0" smtClean="0"/>
              <a:t>PageRank is a famous algorithm used by the Google Internet search engine, that assigns a numeric value that represents how important a page is on the web. When  one page links to another page, it is effectively casting a vote for the other page. The more votes that are cast for a page, the more important (in theory) the page must be. PageRank is Google's way of deciding a page's importance. It matters because it is one of the factors that determines a page's ranking in the search results. It isn't the only factor that Google uses to rank pages, but it is an important one.</a:t>
            </a:r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PageRank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 On The Internet (1)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10" name="Picture 9" descr="220px-PageRank-hi-r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916832"/>
            <a:ext cx="3910308" cy="28083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3528" y="5085184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Cartoon representation of PageRank.</a:t>
            </a:r>
          </a:p>
          <a:p>
            <a:r>
              <a:rPr lang="en-GB" sz="1200" dirty="0" smtClean="0"/>
              <a:t>Source Wikipedia:</a:t>
            </a:r>
          </a:p>
          <a:p>
            <a:r>
              <a:rPr lang="en-GB" sz="1200" dirty="0" smtClean="0">
                <a:hlinkClick r:id="rId4"/>
              </a:rPr>
              <a:t>http://en.wikipedia.org/wiki/PageRank</a:t>
            </a:r>
            <a:endParaRPr lang="en-GB" sz="1200" dirty="0" smtClean="0"/>
          </a:p>
          <a:p>
            <a:endParaRPr lang="en-GB" dirty="0"/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248621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r>
              <a:rPr lang="en-GB" b="1" dirty="0" err="1" smtClean="0"/>
              <a:t>EdgeRank</a:t>
            </a:r>
            <a:r>
              <a:rPr lang="en-GB" dirty="0" smtClean="0"/>
              <a:t> is an algorithm developed by </a:t>
            </a:r>
            <a:r>
              <a:rPr lang="en-GB" dirty="0" err="1" smtClean="0"/>
              <a:t>Facebook</a:t>
            </a:r>
            <a:r>
              <a:rPr lang="en-GB" dirty="0" smtClean="0"/>
              <a:t> to govern what is displayed—and how high—on each users News Feed. </a:t>
            </a:r>
            <a:endParaRPr lang="en-GB" i="1" dirty="0" smtClean="0"/>
          </a:p>
          <a:p>
            <a:r>
              <a:rPr lang="en-GB" b="1" dirty="0" smtClean="0"/>
              <a:t>Amazon </a:t>
            </a:r>
            <a:r>
              <a:rPr lang="en-GB" dirty="0" smtClean="0"/>
              <a:t>uses a number of algorithms. The popularity list algorithm is the accumulated sales of a book’s last 30 days compared to those in its category–but free books given away only count for roughly 10% of a paid sale, and price is factored in as well, in that the higher your price, the more each sale counts for on the list. Formula:</a:t>
            </a:r>
          </a:p>
          <a:p>
            <a:r>
              <a:rPr lang="en-GB" dirty="0" smtClean="0"/>
              <a:t>(sales + (0.1 x free downloads)) x (unknown sales factor) / last 30 days.</a:t>
            </a:r>
          </a:p>
          <a:p>
            <a:r>
              <a:rPr lang="en-GB" b="1" dirty="0" err="1" smtClean="0"/>
              <a:t>Youtube</a:t>
            </a:r>
            <a:r>
              <a:rPr lang="en-GB" dirty="0" smtClean="0"/>
              <a:t> uses a number of modified Amazon algorithms.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algn="just"/>
            <a:endParaRPr lang="en-GB" dirty="0"/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err="1" smtClean="0">
                <a:ea typeface="Microsoft YaHei" pitchFamily="34" charset="-122"/>
                <a:cs typeface="Arial" pitchFamily="34" charset="0"/>
              </a:rPr>
              <a:t>EdgeRank</a:t>
            </a: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 / Amazon / </a:t>
            </a:r>
            <a:r>
              <a:rPr lang="en-GB" sz="2800" dirty="0" err="1" smtClean="0">
                <a:ea typeface="Microsoft YaHei" pitchFamily="34" charset="-122"/>
                <a:cs typeface="Arial" pitchFamily="34" charset="0"/>
              </a:rPr>
              <a:t>Facebook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 On The Internet (2)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3940278" cy="108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996952"/>
            <a:ext cx="3672408" cy="310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323528" y="5301208"/>
            <a:ext cx="3744416" cy="6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39" tIns="40820" rIns="81639" bIns="4082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Research: </a:t>
            </a:r>
            <a:r>
              <a:rPr lang="en-GB" sz="1200" dirty="0">
                <a:solidFill>
                  <a:srgbClr val="FF0000"/>
                </a:solidFill>
              </a:rPr>
              <a:t>Find out </a:t>
            </a:r>
            <a:r>
              <a:rPr lang="en-GB" sz="1200" dirty="0" smtClean="0">
                <a:solidFill>
                  <a:srgbClr val="FF0000"/>
                </a:solidFill>
              </a:rPr>
              <a:t>more about this type of algorithm: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hlinkClick r:id="rId3"/>
              </a:rPr>
              <a:t>http://www.bbc.co.uk/news/business-19286426</a:t>
            </a:r>
            <a:endParaRPr lang="en-GB" sz="1100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357188" y="214313"/>
            <a:ext cx="8429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  <a:buFont typeface="StarSymbol" charset="0"/>
              <a:buNone/>
            </a:pPr>
            <a:r>
              <a:rPr lang="en-GB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Algorithms In The News (1)</a:t>
            </a:r>
            <a:endParaRPr lang="en-GB" b="1" dirty="0">
              <a:solidFill>
                <a:schemeClr val="bg1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7174" name="Rectangle 10"/>
          <p:cNvSpPr>
            <a:spLocks noChangeArrowheads="1"/>
          </p:cNvSpPr>
          <p:nvPr/>
        </p:nvSpPr>
        <p:spPr bwMode="auto">
          <a:xfrm>
            <a:off x="395288" y="1214438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buSzPct val="45000"/>
            </a:pPr>
            <a:r>
              <a:rPr lang="en-GB" sz="2800" dirty="0" smtClean="0">
                <a:ea typeface="Microsoft YaHei" pitchFamily="34" charset="-122"/>
                <a:cs typeface="Arial" pitchFamily="34" charset="0"/>
              </a:rPr>
              <a:t>‘Right Place Right Time’</a:t>
            </a:r>
            <a:endParaRPr lang="en-GB" sz="2600" dirty="0">
              <a:ea typeface="Microsoft YaHei" pitchFamily="34" charset="-122"/>
              <a:cs typeface="Arial" pitchFamily="34" charset="0"/>
            </a:endParaRPr>
          </a:p>
        </p:txBody>
      </p:sp>
      <p:sp>
        <p:nvSpPr>
          <p:cNvPr id="7178" name="AutoShape 10" descr="data:image/jpeg;base64,/9j/4AAQSkZJRgABAQAAAQABAAD/2wCEAAkGBhQSERUUExQVFRUWGBsYGBgXGBwdHBocHBQYGBUaHBgYHCYeGhwjHBQUHy8gIycpLCwsFx4xNTAqNSYsLCkBCQoKDgwOGg8PGjIlHyQpLDAvLCopLSksLCkpLCwpKSksLCwsLCwsLCwsKSwsLCwsLCwpLCwsLCwsLCwsLCwsLP/AABEIAMgA/QMBIgACEQEDEQH/xAAcAAABBQEBAQAAAAAAAAAAAAAGAgMEBQcAAQj/xABPEAACAQMCAwUEBQcIBwYHAAABAgMABBESIQUxQQYTIlFhBzJxgRQjQlKRM5OhscHR0hYkQ0RUYnKSFTRzgrKz8VN0oqPh8BclVWNkg8L/xAAaAQACAwEBAAAAAAAAAAAAAAADBAECBQAG/8QANBEAAgIBAwIEBAQFBQEAAAAAAQIAAxEEEiExQQUTIlEyYXGRFFKBoQYVQrHxFiPR4fDB/9oADAMBAAIRAxEAPwDQvabxmW2tFeF2RjKFJXGcaHONweoH4Vm8Pbu80b3cmr1CfsSjv2xsBZR55d+v/KlrJIGbVuBuMY/VzobE5mro0QryIU/y3vCQRcyADnsm/wD4aV/LW9IJW4fkeYXI8vs0PiTAHQnl+6kRS5ZgDsNy52UZ6Z6mhlsTVFFXTaPsJcHt7fkAfSWBGxwq7+uSuMVDufaTeqQPpbFs+6mj9JK1TXAiQYdnk9PdU/tpiO6XpbwADzGf01ZWJ6TPuSsHHA/TMtpvaXxI/wBZZf8ACEP6dNeL7R+I5/1uT8I/4KpjPEx8cCgfeiYqR8FO2aUOHhlLxN3qoPEvKVPiv2h6iibveINXnkcy4X2jcRJ2u5Mf4Y/4Kch9oXETzvJB/up/BQ5FHnB5/DrU+KDyVt+eKgvgS1dBcy4HtD4h4v52+xH2U/gqbB26vz/WnPyT+GqX6Mx5QN6/vp5bZlA8Bx+qlmt9poVaLHJH7Qg4f2rvpst9LkSJTh2whY+iDTz+Ne8a7UXsNy0UV5IU0K6mQISc8wcIKHIrh4/skYIbT9kjO5PrVrxjh8ncG7XxxNjWeqjzHoOtA81g4yeDDtpqQu4jH6Rae0e7BxJO655NhdJPl7uRUyLtlfEAmeTJ5aQpX/hoRVQwkdyYwgG+NSnyB+PpUWwvgVdcSIpVmIRsybDbSOQXzpgqSOD+8WFtanDKMfQQzuO2V+hGq4kAJwcKn4g6eVOy9tL0H8u/I/dx8/DzoJtxJbdy7hz366gpOQyZxnfcMOflV/8AQZJLY3MS97EM50NllbkdS+Q9KG7MCOeJdGodTwB+k9HtBviP9bcYydwn8NEfAL7i17GJUue6jOwLhSSR1A08qzkkaCRggqQfjjy6Vq3D7nRwaBlYrhY/EOg1DNLeJ6u2itfLPJOIiQM9B9pTcZ7R8Rsz3c07lzuJBo0EeQGnOaqT2/vhnN0+MZBwn8FWXtQv45JLfQ4kABPhOQD5sRyoM73bkcZ5YO/w86Z0VzWUhn6ziAR0l8/b/iGB/OX5csJ/DS4+3l+WwLqQ7dFTA/8ABTfY3sab4uzOY4UbDj+kJ6Df3RQ9BJpmkRSQBIyDmcBTtmmBqK2cop5EDtGYTydvr7BAun1cxsnTp7lW8PbO7Mat9IYsy7DC7n/Lvig+GEy6dxpLHUw6gc/hRVwDha3coiDaIohlccyvXc9aHfqFqUsx6RyutBksJY2vaa80rmdycb5Cgk9ceHkKkx9pLoqx75s6W+7tgc+XOodjaRtPdLLN3SxsEjGeQxu2TzJqrvuPxRJ72t1JUIgyWBOATjlSdeqFhwp/8Y4ooIPA4+Ud7O9sL6VHmaeUxICBkJliDudlqFH7Q7yaXwXLIpOEUBMkDmTlaurYBF7tQAunxeQJGSP01TScJSFQ6Rr7pU46aju2fOm1uBbME+lwowB9pOHba77xVNw4+sjXGF8QaRQfs9QTW0CsPhtFUqAF/Kxb8ztIu2a3CmEfdM3V17GGJn/tpz9BiA63Cj/ypj+ysgtn1ZDYO23mDWwe2gfzGIjpcKf/ACpf31kEU2Cr/LlXOYxoukkxR6zgE6sb55IBzNSeH8XSC4QunexpkrGMHJI8LEcsg70z3xMZwCS5PLnt+yocdqVIIBOTvSykE8zUtYbcL3kS4bLMWbUzMWb0J35elRjtjO2eW/P4VaXW0YUIuqMkrIPtZ+y/mKu+ynAY5YJTLAS5BGtm9zyKDyoj3ipdxmaKGYnEGRa8wMnIwCBk5+FWEyQGOKSPMc/d6QIico4O8kufeDeVe2+Eg5E3Ik8EwbYKOhXzry3j8Rc743OMZJNSX3c9pCU5OJKhswy96QFblKi7BvJ18geZqbbJpXlgenOmrNGCeLqct8KkW4DeIjYbY8qQdjPRaalVHAkmMfEA+u/zr2TODyA6716nmPgK8PL9dLknM0woAjUp88Efsq97KcaSNZLeUaomONOM7NzyPKh14hg8/wD30qNw5WKkqSsjZ0kc/gfSpsrFiYMzNRWLP9siXnE+xsMiNb2cpZGlDMxPhgH2gD9onyqw4gthw6xnWEKsjRlAx3eRiNP6c0zBPqthHaCPWn5SNjjLfvz1qlgUofrQHlzl9e4Un7I/fSwFlh9TcA9O5mYmiDkjPMHeMMsgt9TkEQKhLHZCPsgCnezs9xGdcLaIkY5A5M+OYX7RIqx4nwnIY7MpYPgDdW8xnmMdKr7ddTd45wxbSMbKD545A4xWyrB0xF30zVuMzzikiuzuqadYJYAbBsbkVqXCb4Q8HikCCQLGPAftZOMVmDwZLLuCAfh/7NabY2bScJijXZmVQD5b86xPFyorrDdN0q6c5PSK7OXsd2k8b2qRYGGAwQwI8/OpEMscNvb/AFSt4wi7Dw7kA1J4PbxQd5BH+UVdTt1Ykc6rr4k21r/th/xGsN3L2FVyFzxzAORn09IQQRIssmlQCQC2NtW3X1oR4F27jnuu4NoEDuyBwFOSuckj5UXasSynnhf/AOaEeyPAYrL+cTbz3MjBPJATkAVGlavZYz5LY455lDLu34dDAbmVIFyNyANjgZOB0qL2Q7UfS32txEunIYEb74xtSLvtEba/dHDGB1GWC7I3Lf0NTeG8CS2ui8eBHKCdI5Bj1HoasceWRfkkgEHP7QgA5zE2d0txPcI8CYhJAJ31bczXvCbaOCFO7iXMjkMcDO58/TyqN2bTFxfDzfP6DS712jtYghXvDJhC4yASeoFUfO7y1PBxLOuOJU8Zcf6QeJUGO7DuenPHLzqLxBhqxgYXGR0Ixt8aktZzfTJWuWQuUVR3akDSDkg5qK0bOX8LAZxkjkBXqdPgVqAc4E0KCxrGZDmLM8EUSjLOjuR9gCRTj54rbqyPhtuqSoAdRZ1JbqQGAArXBWppjkGZviKkMCYHe07g0l1bwxQlQ7TrjVy/JS0Cxexu+x+Xt1zzwpP660D2hdoBZRQTFGkxcKAq8yTDLyoYHtqUbNayIT0bY/MVe1wvURWo2Aeidw32M4A7+dnx9zw1OX2O2Z3+t/OGm4/a/GVz3f8A4hXr+1qNf6MdPtjrWcxVm43RsrqSP8RS+xyxOxWT/Od6lWfsvtoshDIARjGs4xVdJ7YYwSFt5ZCOZQZH4ilH2uJqAMLpn/tPD86AUJGCWPP7SgF+eP7yZ/8ACKwH9Ed/77fvpNx7LLNBqWJvgHNMy+1VNyvdY6ZcUxN7UQdgYvk+arcu5TtLfKESvUZ6j7yVF7LrdxnMyZ6azTEnsqlBOi68P2QyA4+J605b9v7hwO6gEnnpYEj4imLj2lzo2mSFYj0EhwT8KLSUQYbJPzjAGsz6WH3lNxvgUlnp7yRXydKgLioDKfkKsuJ9ovp2lXVNSkEBHGfnmpH8lcpt3sB56shwfjjkKWa0IPX7zYp1fl1gXHmDlwQuQSAPLr8hUa3y0R0sUXzHvv6HyFTOKcIaFcuupc57xPED8eoqqjuhEzDH1bEFW5+LHKnK2V19HMl7AxDZ4kglO7RxlFxhtPMH18zTZ4oVUxy7nOVYDn1GaZuL4JkHdJORHRvLFQrqQMNiSR0/fRkqB6xK7UBPgMn3XHUC7NrIyQAMHJHWolzCVtIs5Jclj8Sdqq7hs40kZJA2oj4yvjt4t/CoJFGZBWQBFksfUKzN9J0SYjBP3d/wrSuznEo1sYMyIMYG5H4YoIsMLLEw3USAMD11Udz8ChF5rMSae6PTbOeeOVeb8VetwEf6ydUNoCSYgRbiZ++TLoPBkZUDqapb6Zfo1qNSZMw5MPvGrJOHW0HdqsAPfsQSdzyycnyqt4t2YtRZ3IhiUFc455ByOXlWXS1RYZz2x/aZvMvjdR97Kdae7v4h0FQbqCOdLaRZURY31cxg7Yx8aHu0HF7KwW3SS1MheMEleg2G+Tvzq2vOzVrPNanusIV1BRkDcZGVqy6da8WHIB6GdmWNzLHMbiBZU1sBtkbZ614/E4UmghMqlwu+ORwMc+lQrU2vdTSrbBe5cqfvNj18qkw29tGyW624C3Clz+GSCTv1oWxPhIOB/wASRkxdjZCKed+9QrLuBkbHrS4bNZ4Y8SD6t9e2Oh5elAXEoLS2d42ChRJ4UyS+fxyBVfxTiMDEKZlgJYDShLOfIELtWqvhZtAdWPOO3aNvVldxYSw9pXF7j6aqWbk6o8Po38WeWfOgOTjt2pKtPKpB90ncHPI09xDiR1uFmZGDYC6dPhHX0Jqrubl5CXcgsevnivT6XTiqoJjOBEXsKn0tD7hvaScLGtxCUnMsQjbGzIZF1Vv1fN/BeIm4ubJcsUTScA5x9Yv6M19IUapcZ4lNS5bGTmCXtJknW1Vrc6SsgLtpDFUEchYgHkc6d6yO27Nm8nEeqTvJU74yyHmp5eEcq1f2p3sMdkBOZVSSQJ9V726O2PhhTWdR9uLBJu9VLnX3SwgbAaV5fOktSXViVHOODiG077UxgSkteyaORk6Ms6aumU55+NOL2dhZlihXvJZGwo8h9pz6CpNx2m4aVI7m6I1FzhwMHriivgUvcIZoOHS+IA6mdS5HpnkKUu1NtaZI5PTPHM0FtpVSAvMtLhoeD2AWNQxHhQdXduvwzvQK3Bklk7y6fU0m3euw0hzyjUdBnbNT+N+0WznYLPayaoiRz3U8jyofmvOEN70F1jmF7w4Hy6UDQ0WVoWsB3N1I5g6mCqTgEmPca4PaW+Bojef7UaHKr5HV61SQXURx/NFHRt6uV4nwnQY+4uNPPOo5/GkwXnCQNre58/eNaKWFV9SkyGZ+NuPsJXx30Sv+QkTyaKQhh+neiiC+M0ao7w3yEZENx9XOo/uv1NVP+keFDcWk23IlzXs/HeGud7KRiB985FUdg2PQZQ/Cd2M/KTZeE2rt3cai0lx+QugdLHppmU16/B5rfB/nMHk8MnexZ+BztUde3NmE7trF5F8pH1Y+BNWPDParHbxiOKyZY85xqzj8f1UB/PC+lM/I4keaqkDrF2naG7jG/c3S8iCO7c/I7GotzcWUpAdnspSfdkH1ZJ9Rtir227XteLmKwSVTnDZG3o3UGqibt/bgFJLOPwkgo6kkHqN6Am4t8GD3wYyTgZXj9RB/i/BJrdSSA0THwyxeNCehyOVVisDuCCT72D188UXwe0W2hjaOKzwkh8SDOn9OwqGt9Z3upBZrFL00vgjyP94Vo0324O9OIqa9xx3g/wAIt+8uY1A5t09OtEGC95M3SMCNfU9RVfwCExzuWxmFSfLPrUrgURMes85XZ/xP7qJc3OY/oqyAFPvmWIyInkI5MCPgGFadfODbPIOZiyP8tZrfRnuXAGwXmeu9GHE7z/5Mzg4IhHL5A15rxJN7Vke+ITxJcbTJUrnTYepH/LFdwvD3V7C24yuR8adtLPv4rKSNgVjCscb58ABHxqt4Deq/GL1UYMNCZx5jnWeK81OB1X/mYhPMY472US4vO/uci2tkACj7RHn6Dar2e6Qz2p1AKwOgee2wApOsXUFyiMAdbR5PIEedM8T4rb2Ytjc6eQRZcZCsB6cs+dVBtsCo2crwB+nWdGLq2+jWt13zKBJISuDz1YwPjUq64hDFJBqjd5dHh0gnAwM5qrj4fw29kKLMZnPjChycHnkDlREtmO+SUOMRqUIyOXqelQ7KCA+dx5IxjtLDpMV7Y2TyX1zMFZVJGFI+sIxuwA5Ada8veyi/RYWtWjldWy5VhqbPLGd8ii+/tmke4ltpBHI7Ed4/iDJjcL5Cg/sXwYGdyUEkceSZMkaW/u45iva6ez/YBHYCG/DhSBjOY7wrgEbR3LMGaTKoXm6H7QUdWqLddlRJOfoqSx2yAGR3HIgeLTnnn9tFPGePiIqyr3isQqKy6QG+02s7Zx51azzLcd1HrdQ6iQoBsR1yw2ztVje4G7HEKdPWfR3lZ2A4QqP3ojKNKVZARyjDAA/PnW41n/DsM6kbDIAHoCMfKtAqdFcbS5PvFdcgTaogN7WoFe0jDLqHfrtnH9FLv+uswi4FC3uR5J+8dhWn+1qRRaRas73CgY8+6lI/VWU3F/JFGzxArpbcsNiTsflU6jcXwpmj4ctf4cswycmO2PAYJnVO8gBkIVVAbPPxYOK1zit39HtJGA2iiIA+AwPnWa+zuy769U6CBApdi32mflgdBRZ7SrkfR0hy2qVxsu7aR72B1Nea8RLW6yujPTkwF2GYBRM0sZLZVAae5DHLHEKnJO58ROTTivaE/l7zf/7Kfvqe3ZaPUoUXT6xlQy4yo97UfsHy869h4HZsMqb7BOgHu8DV9wnoPWvQGxOxMoRgYzICS2QGO+vj1/Jpk/pqZYcMjuWIt7qeIqhdjOgOVHMrpzTd32ciCFo4rttGVfK7x+f+JfWqa64kyY7jKEDGr76nmvoKIBv5Rj+pkH0jOYRcH4IHbK3a3UZ8PhTTg4zk5Fe8chVmjijiAYZJcH3gOYIxvTnBOKSkoQsXdY16UGCDjDKD1PpVVxbirtJ9WxALZ5b4z7ueYpYeabjnoJoKEFQDxyfh4EWGkSNQQckb4z4hgZNQJmtsv3Alkz7rSeFV23IA3NTeKoQuCgTJByGBz6E9Kr16sTj1ppAcZJgNSq79oEt+wPF3s7klvFbyYEvQIxOFfHx2or7Z8BRbn6RgGOYaXP3XHusPjtQPDdqnjI1RN9XL6q22oeoO4rRez7C6tJbCdgXiXAb70ZGYpPUgYB+FZmuDVWC9fofp7xdcVOG6iDNs66QiqijONxnUabveAROjOvgkQF1ZeYI6fD0ryG0KrLDISJI3C5HRh7rD0NWPCrvUdwNQOJFP6/gRUeYV9Sn/ABNvCunT6QauLrv7aSZFxMFEdwo+6Ts4/u1ZcKQBAfsqAB+FQeM2jcPuVmjGqB8j4qfykTeZG5FWgtVQDRuh8cZ80O/6Dt8qbsYMoZehi/h7k2FW6ieyNgD45PliqviVwC3vNjHuhjj4afKpPEb3SB0zt8KHppTrJJ+FEoqDHdLeIXr8PWPRSuikRSyxgndEYgYz4tulHfCe2PC7NCbaN+8YDVpQlnOOrH1oBjcjfG/LI3z6VccL7MSylC5xFqBaMN4ivx6VGr09Vi+vgfLjMxRU1nwiU8vE3eWUh2QzMWeON9iTyB9av+x/FY4DIZYnuFwFAOG0H/eOPnXvHeJxB3tmsYbdB4RMx90dGBHvVR290j4jQglMlpS2I5Av6cmrmlbq9pXGfv8AeQqAZ3Q/tvaBCr6IbFklIOnIQD4kjfFDdoDczyM7sRqOqNGIVj1z6CotjdxaDeuWV8FEj05X4Kw95jT/AAG5giBlMhXUNLI40spJ54PSla9HVQSUHPz5jmnSvIBMvOJvotJSoAAQ4C7BRy2qP2Nt+7tu8cgKQCuOQX1HXerJ8d2c40Y8Xlp86rLe5+lP3EYK2yYLNy145BfSrKSFImjaqhwZd6Y7gFWUTI2+lvd9CPI09wnhUNksnchyiKfCx1EseWM8h6U7aR4fI2UdMfhTfaS/MFuDpzJJIqgDnknY/ADND3NtIi1yLuBj3CuJAGJTnUSu2OXiG1aRWWcVs8SROrbxyRjPnl1B/XWp014coCsRM3xHGVx7QD9sU4SyjZht36/L6uTessjbVPJC5OmWHKA8s4zkVr3tR4NLc2iJCgdxKGwTgY7uRc+vvCgHg/swupWj78rbqgwWDapD6DoNutGvdA+GOJbS3hKcH3l17K7Mi2eZvec6R8F2/XTPaP62/fGoCCHGpBllLb6lHUija34elvGkUQwq7D9ufU0Idpexc8lw1xazFDIBqjzp8Q5MG/ZXkKr0OvdnbHsZK2AvulRFOuV+tu5O9Bw+MJMR5/cZeg60s3a5iLvevkFc6dGs9I3Xp6NU7sv2NulSX6XNLliR3auCpz9vONiPSpsfYcq6OZp5WUYJL4Mg6A+WnzrTfV6dGxv/APfacHB6wUJGkGQcR2coGHhaP+4w+0nrQ/2psNEiFcZYZKjoB1rRp+wUjPq+kzZU5Vy+SQfsEeQ86ruOezO5uJA6yxIAundSSc0arxLThx6pcsvlEd4CcFciF8kjVIFTH2T101IuItV2FyQFxnPXHWiuy9k08ekG4jIUk40dTUmP2Wy993v0lQdJXZPOjN4lpgxIf+8Iti+UFJ6QDkcNls4JY59fLFJjO++46ij6P2SHbVdH5IOvzp9PZBF1upfwFR/NtMON37QdjgnIme3ifUMFAC7bdP8ArRHZ8Ua3eCZVP1KDWejQtsw9SvOiKX2R2xAD3ExA/vAVKTsPYIAryswUYw0gwR5EUtb4ppmXHJ/SSLFbII7RHbThwwt3EMqwAlxvlDurD4Z50JS3ehhNGc9HA+0p5H5Vpz8atkQIJIwoGAAcjGMYxQlccDsGclJ2TOSVUErvzxtypHSaoAbXBx2PyjWn1JRNriIe0W7geEkFXGU/uyDdT8+Roe7LBpEktCNM0GZIhncrnEkfwBGfnRBZcGji2ivMgHIDIRvTkHDI0vzeCZPcKlMY3IAPP4U3VqURWTPHUStoDWC2vgzP7qUu7BjhgcaabxvucaaJ+13DopGE0bAsToKIQGbJ6Uze9hZ4o+8liPdgDJV8lB0LDqa3NNZ5tYcD6wNqNvyT1lNHOygyRhdaoxTI2wdmOPMUxfySxBYu90Io5oSRISMkhvLepV1FFFCzHvMnZBnOonnq8lHOr3s/2HnvIY9bJFbxjCTMv1jKeelTsuDkZNWLoBubpF7iUG3PPynnYHh1s8X0u9l8MLlY0kPgJ8993PpTnE+A8MutUlncd1OzHwqOZ6juugp7tV2cHDYO9hgEx2H0hmyEP3+75avWge3uA8qsxAlLEifOjxHkzEDbBpdKjY5tDkfLt9ovkDrJfBeJC0vI5JPr0iZg6p7ucYDhT1FEx7bQ3cjgmGRndRGk0YGlR77Fh+gVW8ZsoluIPp31JOO+ki3ScY8LkjGnPU1pXC+zNg6aFtYFIAO3iyPsuHzvVdXbWgDsDn5S6ko3PSCnGuHNLF3aeEF848kHT4U3a8KeOQKJBhlyi8io/bRnf9nVA1RHGkeJT1A+NAFjf9/xISg4TBRF8yvOltPb5yEr0mx51bEFYZ8PhcYHvbb1E7RXn1qRAZkXxj+6BV5w0hCzN0GT5bCh7hELSPLNJs8rEA+SA7AVWwhVyZG7dYSRwJ5BBLcypqIWFXRiBzYhgR+BFawKz7iE/cImkDU8qKM/4xqP4ZrQae8OOVJ7TK17BmBEpe1EMzRKIJRE2sZJGcjS2Rj44/Chs8Lvj/XFHwjov4t7o/xfsNVgHka8v47q3q1ZVcdB2lKPglF/oa+/ty/m6QeB3x/r/wD5YohZq851hjxC0dh9hD8wcPZ2+/8AqJHwjFejsxedeIyfJF/dRGG3pwVb+Z3DsPsJUkwbTsxddeIzf5F/dTq9l5ftX1wfko/ZRDXaao3idx9vsJWUB7Jf/lXB/wB4fupJ7Hj+0XP+aiFRSqEdfd7/ALCW3t7wfj7IoOcs7fFz+ynB2Th66z/+xv31d11U/G3H+qT5je8ql7MwD7BPxdj+s1ITg8I/ok+ag/rqaK6qHU2sclpXJ95FHDIukSfJR+6lrZoOSqPkKfzXlV85z3M7cZBv5YIk1y92i+ZxuTyA9aZFnGyhsDxDK6lAP6qB/au7xT2ky4KltOlvdLKdS59Khca4vc3UZBuVMmnLR264jiHUyTHkSOQFeo03hT2UpYr9ZAsIOITcd4JkZCBSNwVUbEciDQP2y4xdXDqryYRFx3Ycrk/ebHvfCtP7L2eLGFW1Z082OSfnTk/ZmGVld0VmU+FioyPjRdJ4p+Fdqjk89o01yWJtcciYLDwl5mSGMFpJG0jc4O+5PkAK17tawVYYWcKsaLkZwMqOuOlTrzi8Fu7aCHcD7I2XyUEfaJqFw+zRAbm/Kq0gIWI74U8gw6mvRrY1gFjJ9BBoiod8q/8ATUL27ILiILL+WLPnf7qA8hWe8XtoI5PqXWaL7SA5x5jNFl1wG3hBnvLEfRg50suQ2k7qSo6UKzL9MuglpCqhjphiXYafvu1P1OGBxBX8ccfWFHALOR7ETyFFVmxFGw1howd1cn3R60V9jO7S5k+jIVt+7GoscosnRYyd9PPrQNc9hb63Xu1kJ7w6TDE3hJPqeQ86MBb3PDbQNJHH3S4BiRie7zzJY86zdVU20nOc9pKr5gAbr84V8d4Y7mKeJsNG2WXo6HZgaBYuFiDiTj3LdFMyN0Ov3lHqCaLuy3aaKY6A2kkZ0senoaqO3/AJBYS93lgrh0xzCk/WD160jQTU20jrxJQ+W+1pF4Bxtrl5XO0KZ0/3sedL4Ncln1A885HTGdqruFXKLZExHK6c8ueBuMedWHY6eORWddgRuPI+VEvHBxNT4RzE9rZz9JtVxnxJgeverk/hmtarPJI4xLHJKVGlgI888lgK0OtDw1s1kTG1wwVldxn3BnA8XX4GqhWx1X8ar/ay2LOPxafrl3zj+jk8qysS5xmRj02Y1j+LeF/ib/M3Y4HaO+H6Xzqs57zaBOv3l/EV6Jh95fxFYyrHl3px8TmvVbb8o34mssfw+Pz/ALR9vDgP6v2/7myiVfvr+IpRnXqy/iKxfvBy15PxOabDp98nJ5ljt+mu/wBPj85+0EdCv55touE++v8AmFcbpBzZP8wrDXEWd3f4a8ZpbNbYOC4z5yZFSP4dX8x+0AdIo/rm1ni0P/ax/wCYU23Hbcc5o/8ANWKG4tV8/wDNmlJxC26Dl5n99E/09X7mcNNX3ebQeP2//bJ+NJXj8B/pVrJU4gn2YQ3oGFODjOOUCr8WzVf5CoMINLT+aa0eKx4yroR/jApl+0EK+9JGp9W/dWSvxVz/AEUIx8aYkvZCRju188Ln9dETwFINtNWP6j9prD9r7Yc5kP8AhBP7KSO2VueTN/lNZE/FZBsH3HMhV2/RUO64rLpYtK50jI6b9OXrTA/h+vMAfKXrmGPtE4ynENFvaRSzSxNqLKNkyMYJ5Zoaiu0jMMUizQR6w86t7srKemOY2rS+z/DPovCo1GEeRC0jtscvvknzGazjtqNYsnDAxtG8Yyc+JWOr8fOtTQYK+Sgwo4z3i5GELiGN37XEwDDFlFOHV/Cyj7JUDmKZv+2VzJZ/TNP81Z9AVDh+ePF5b0B9n+FxXEhSe5ECr7pI3ZugzyA6ZPnRj2Et5RZ31lNA0io+oRggOVbcMDyxyNOU+G0VtkDn3gxaQOkpLvtczqqpGy+LTgYwvXn1PrUK67UyPIkvdjKkjLklcjkfjVqns8YBdUzQJksWnKqF8gPvGq29jsINkeW+cBs76YQx5EY3Yjyp80gdYRtQ54zPbXjt3eSqJZiyFvGoHgx9351O4ZYy2941xZMh0to7t9g2ecYPT41X8Jc/QpWLYwxIOMDPQD4V1vxlVs1Lgl0dXcjkfFvn1pI5HwxtUr2AP1IzNDk419J2iWS3lUhZkYYMJPVT9oE75rzjfG51tZbO4j7yV10xyZ2lU8mz94Ve8QRXRZd/EqsrLzwRsD94UM3YZ4oNXKK8XHmATyPkKudr1hsRcKMDPaOXHY2KDhoZyVuIk71nU+Lb7J9Kh8M7aXaQq6xu6YBORrTGPdBG4Pxq27Uuz2/EXBJZQEQKNxjmPWpfs9ttHDowRodgWdT0AHMg0GxFbkiX3YBDcxuwueHcQTSoEcjNkoPCwb5c6qbrs1cWdz3kY72Fzh2UYZfIMnIgeYqqvLJbhw1soWUEnvl2GdX/AKUdcD7QyMBFMuiSNPrCdw+2zKetZT7q8svI7gwhV6sEciC/GJz9PhjaN2KlCMjwbuDkH73pWxVivEuITk2szvq7q+Ksp6B2xHkfA7VtQra0agV8RDVuWIzM79t8rJYRMp3FwvP/AGM1Zlw257xFkxzyp/xVpntx/wBQi/7yn/KmrKeAzhYfNUl3+dW1K5XM0fB7SLNh6SU8ulSW+zzxQ5czF2zlsZ86KeJQbMPkfgeVCWk8jsRzqNOAQTD+LsykATvx/GuEQ6gmvcbUnJ86a4mHuYxKRDbalmEcsCu5V7Jtu3ltXdpGYhkG2wr1l9BTsNo740ocdWOwp+3sPEe90kDkB1qu4Qi1Fj7RqwtWkJ0EjzYbAfvq+xtgHPqetMm48AAACjkoGMfHzppJSdv+lLOd006cVjGYttWteWGOMk7DJ6+lWPEuy93ECzqHjAzriORj5b1XPz0kDfmOYIqy4bxGW3/JOQCNkY5HyqGrs6pJPq7yJDwWaRAsNvNJk88aR8yaveC+zuUyo100aRIwbulOtmxuAcetdJ7Sp1URiNGZebsdifLAqqu/aPfnKpJFF6xpv+JpUjV2ZXAA+sStKiHPbvtXZqxtLnUUaPUyoDlT9nce7jyrJbjRnEWvus4jV8FsnoB60u1SW4nRdRkkmkALMd289/QVpFt7P7GIFZY5dYO0xbBGORXzOad0ul8ldq8n/wCwOS4wBAiDsVeOUDRd13p0r3pwGbop9T0qbc8Le2hl1SyG4GI5gHI7kD3RrHvqR50b8WdpDCLiXMUEivpYfWSEbIwI54zuKC+2N7NHPc2jhPrJBLJInN1x9WuOmNq4m44DAS2zafVBq7jVs5yxHIuSd/nSXIOF2HTbauYZAJ50qFRqzsT0FMQXUy1Efeqtupwq4Lt5DrTnGIVkMVpEijvNhvjIHVv11D4dOwDq2wDamxT/AGe8dzLORlUXA+J5YoDnGWmipDgL3MPexvGC9q9rOR39odBAO7J9kr545VIvZABPFzLASpjY6l8/Wha0vkt+IWszkKHzE/wYeHUPj1rQE4ZmaTKBn0kIx5enyxS7WBRg952xaztPaDn8r4Y7cCRtErSanRhtv69ah3fac933ETjv7k6FxviP7R9DjNV/bPsySImjBYIpYk76t/GB5EeVUHBzEF70AiVTq3+yg5D4k11ah1DZ5l7LdvpA4PM0ThkSZEaD6tBpx94jz9c5qsPG2PGUCZ0Rr3QUcnPNtVPdmOIKYWusgLpOV6q/RT671SdnbUzSLIA6kNhzjcszZds+Q2pWuvlt8LYd+AI9eRySSC5CtoN8kbLg5HjG5HUetb3QR2g3VVBDapI8AbHAdSScddqN60dM6sNq9pj6gHhveZ97abdnsYggyfpCn5d1L+8VkdpZNFBOHABOGUD061s/tYP80j/26/8ALkrI5iQH5e6RtVbmO7bNXw2lPL83uMyX34eNWG40DPnjG9Ul1wjUQyMPnz+dS+AzfUBeqN+g107Yb99CQlGIE1L9l9SlhKqXhThcjDEdBXR8LLDLMEPljJqe0m2QKSJt+o9aPvaZLUUqekZ/0ZGMZLN59MU7bW6xAkYJPVt9vSvHn3PXam9foOVWG7HMoRWp9Ii5LjPNsr5U0V3HLBP4V6fXypKt8KnEoXyeYstvnnTsQ50iR87ikCQ9dvnXKJ2QDJKYH7qW7435YHnUcSINywB/GuNvJLju4nKk4DMMLn40dQTJZ8DiRZJMYzjzH/rUcZY+Q6mn76Axs0cmkFSMgdfnUZpemML0FR0OIix55lp2eTVeWoU6SZgAwrYEi+l6hIchGIK+Ryf+tY92dbF7bHliQH8K2fgUfgeTzZifXc4+NWQ8xigekmVE3DtSBs+KJxz9DtzoF9pMGnikrZ9+NH+G3KtX4A4ki5bmQ6iR1BrF+1vFDNxC4k2wG0L/ALu1Qy85MrccmVxYCm4vDvSs5wPKkuBzrsRcmSLZiEkxgaupqy4ZdrBFhcMdiFPVuQJ9KpkyRjpUzh1pqlU88HODyNDdcjmHpdlYY6y0mtFhR5Z9M07jCk+6pPLHqKPew/al3sI5XBeSImNj95RyNZjxq5Bl0hsrGNRH949BRN2SJijQE6tfvjyB5UnqKga+feNIBbZt7QleZJnkeF2Ecp8UZHuyD3tPx64rP+M2gSWRYwCsjZIB6joTRmLhu6uY48iSPVLDheWPe+IO9CEhA4dkkNNK+snqCxwBUacFJe0Apsx0l72NtBKgVNokJcp0eTlk+eMUYx28VpZO7uAdWXY/jpUfooP4ZeyQ6I4kBmdNKKOS49+RvxqcvAXLl5pDKIsLGh5NI3M4643oVvLk54lwPSoku0mln0yAaWmkRsHOUjV1xj1P7a12s9Np3YTo2U/4xmtCpjRjgxPXkenHzgL7X5ALJMnH1y/8uSsfknH3uYxWse23/UI/+8L/AMqWsQPw5b70w1W5syun1Brr2iS+ESYdlznUPwxUycjSd8kb5qphJDBgN85Pw61KlucjI5HlQ3r9WRHadVioqZ53oODmueYDm2f1VAOps4qfYzxqrKyjSR73Mg0UqAMiLJZvODxG2cdDiuMw2NIvpFOG5seQHICmGXZdsZqy8iAdsHHWSBL0QZJ5CnfosuB4AM+tQhzGRv5jpToOCNOrVnnmuIOOJCsDy0mGxfGWcaQcHHMVGZQGYawcciaaZnfILdckUu3tg23XHLzrhnvLF1PCiPWT/W7YOw5ijBJtViASTouM4+I/VQkfDMmwG2+9E1vOO4k3A8SnGfWn9LgiFqHYwc7UIO/Dea71Ug1a9omUsmDlsb1WA/j0FL243GK2cOY/ZXfdyRyAairjA8ydq+heD2uLcjqRnHkSM4r5ykBAJHNcMp9VOa+huH8fj7iFwrNJcxhtKDO4XDH0oaEAyUswNsrpOKC1sJpGGCgYgnqzbKB5msMttwWPNssT6k5rSfbHcEQ2cAJCuWkdTzOOX4ZNZyXHP5en/WrMcmQ77jFBMYH4mm5uu2RnArwHblS0QYqveUzHGTAAHSp3CJQqs2T8f2VWv+irKGMIm7bYyR5mpMKh5zIaw6m8ZwC2onz32FEVrxyLUo3yxxgeQ5UMxrnfJOTy/VVtcRx28BKr42IGTzB9KGyqwwYamxlJYQ07P8ULxi4OdULlJI8jdG2XPpg0xxjseYJklV1ktgSUTqHY7AjqBQ/wq7h7lULn6TO+qRhyjCe4CPWr2DiAKtd3GAF8CAHYnllR1JpEoyHK9I1XiwhiZ5xWZoJY5VXVrUQLjmGJy366MbW0zJH9yIderkf9aHIp1kiEoUgIMop5959k/EUVcEGLdQTqbGZN+bH/AK0Gwjp3jN3pHEY43L3ax+ZkQDzYGReVaDWQ9pL0vLEijJSaJQeg8alwPhWvU5pVwpmRrBjb+sAPbPb67GNcE/XryOP6KWsbThiFQxJAO27Vs/tikIso8dZ1BPkO6lyf0fprHk0k+PHLw55Y649ata5DYBm14Vp6XpDOueTGZeFKilgzAgbHOxFVpZSdwwHM6TVu35J+enG1Uw8utTUSYHxZK6nQVDAIj6ToNlBA9eZpDyZOQMUjIz8K7pRgJjl88TxxjYGltKWUA9KSwGBtSM1MHkxccmncUoXGegpravAdhipnborvPgK91ct6Qpr0jNdIjqSbjfkcUX2Lju3zgnSMbeRoK8qKeHSYUeo3pvTfFGKDgmVHaJ8yJ0wu+1VrH8al8WDF2eQbHAX4VEHoaXsPqMFYfUYpD6ef6a0/2Q9q5RrtHXVFAhdZB7yLz0nzrLvWtD9k7JE1w8jbFAzPjZVXcgnzoQUHrJRcw+7Q8It+N2hCOupDmOQc0cdD6HyrM+J+yy5t7OS6llQyR+/Co8OnOM5+91qFwv2gXEF1cT2/d6Lh892w2IXYEdFJFalwrjcPGLCdE1Rs40yKeaORt8VJ61GSOJQ8HiYOHzgjYcx+2ngozSHtzGzRPs0TFD8jz+dKB6+dXE6KR9Jz18qXGSx887H0pkb/AB6VKhGOXOplhme2oCyheS+dOcVIaQeS/rpuZvFk7kU33ZdwOpO9diXzxtEuOCcPMurpr8CHHnzNS+OSBjBDGc922iNPNh70hHlmptpGUiZkKgquiJm8/tGrHs7wpEUTHd8YLny8h5Um7gMZpVVHaEEtY7TTbEEgsqlmPkxHOo/ZvjgVDCzYkCF8H7XlimuJcTFvA8radLndOreQ+FU/Y3gryXAuZVy7nwgn3Fz+6lBgqWaGtfa2wQnPCGUWKAHW0veyHHLJySa1Ws8XtGlxfMsAzFblUeX7JckeFfPFaHTWm4LD6TI1Lbgp+sCPaxayyWkYhillYTKSsSljju5MkgDluB8xWUngt2f6hdn0ML4Hw8NdXUw1YY5Mvp/ELtOmxCMfSJm4FeMpH0G7ydhmJ9vlpqsPY2+/sd1+Zk/hrq6pVAvSU1Gss1BBs7RQ7HX39iufzL/w138jr7H+p3X5mT+GurqtiLbp4ext9/Y7n8y/8Nd/Iy+/sdz+Zf8Ahrq6uxO3Ge/yNvv7Hc/mX/hpP8jL7+xXP5mT+GurqmRunL2Lvv7Hc/mX/hpQ7G339jufzL/w11dXSMzw9jb4/wBTufzMn8NWvD+zV8AB9DuAOuYpP3V5XVdHKnIl1sKyNxPsnfMQfolwfQQv/DUJexl9/Yrn8y/8NdXVUnJzIL5OYpexF+xCi0uBqOMmJwB6k6aMeLdnbmLhcltb207FnQSERtqZftaRjJHniurqkHAl1tIUjEDx2Kvv7Hc/mX/hq07P8M4nZXC3ENpcagNLIYpNMi+TbdOldXVWD3SBddk7+SSSRrS51SMXP1L8yeQ2pI7HXpx/M7n8y/8ADXV1dO3RyPshfD+p3H5l/wCGnB2SvR/U7kn/AGT/AMNdXV0neY0/ZG+z/qlz+ZfH/DUmLsjeZH80uB690/7q6urpIcjmEsXZ6dwFa2nAGBgxvjb5datZLCZFwLaf0AjYjH4c66upc0KTzHl8QdRwBB6bhV7cPlrObOcLricKoHXcYq74hwi4t7cxxwTSztGWZ1RiqsdlVcDcgZ2rq6papTgdoD8W/WOdluCTxw20H0eWPQ4ZyY2AY5ySxI3NazXV1XRApJHeCstLgZ7T/9k="/>
          <p:cNvSpPr>
            <a:spLocks noChangeAspect="1" noChangeArrowheads="1"/>
          </p:cNvSpPr>
          <p:nvPr/>
        </p:nvSpPr>
        <p:spPr bwMode="auto">
          <a:xfrm>
            <a:off x="0" y="-927100"/>
            <a:ext cx="2409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286250" y="1844675"/>
            <a:ext cx="4500563" cy="4248621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72000" tIns="72000" rIns="72000" bIns="0"/>
          <a:lstStyle/>
          <a:p>
            <a:r>
              <a:rPr lang="en-GB" dirty="0" smtClean="0"/>
              <a:t>Picture yourself in an expensive designer clothes shop. </a:t>
            </a:r>
          </a:p>
          <a:p>
            <a:r>
              <a:rPr lang="en-GB" dirty="0" smtClean="0"/>
              <a:t>Your </a:t>
            </a:r>
            <a:r>
              <a:rPr lang="en-GB" dirty="0" err="1" smtClean="0"/>
              <a:t>smartphone</a:t>
            </a:r>
            <a:r>
              <a:rPr lang="en-GB" dirty="0" smtClean="0"/>
              <a:t> knows where you are – (thanks to the GPS) - and it alerts your bank through an automated system that you've signed up to. </a:t>
            </a:r>
          </a:p>
          <a:p>
            <a:r>
              <a:rPr lang="en-GB" dirty="0" smtClean="0"/>
              <a:t>Knowing you've got a history of buying from similar stores, your bank also knows that you're running a bit low on cash.</a:t>
            </a:r>
          </a:p>
          <a:p>
            <a:r>
              <a:rPr lang="en-GB" dirty="0" smtClean="0"/>
              <a:t>Your phone beeps. A text message. Buy it in the next 20 minutes and you can borrow the money at a good rate. Also you'll get 20% off the clothes.</a:t>
            </a:r>
          </a:p>
          <a:p>
            <a:r>
              <a:rPr lang="en-GB" dirty="0" smtClean="0"/>
              <a:t>You make the purchase – thanks in part to a ‘right place, right time’ algorithm.</a:t>
            </a:r>
            <a:endParaRPr lang="en-GB" dirty="0"/>
          </a:p>
        </p:txBody>
      </p:sp>
      <p:pic>
        <p:nvPicPr>
          <p:cNvPr id="11" name="Picture 10" descr="cutege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844824"/>
            <a:ext cx="3888432" cy="3110746"/>
          </a:xfrm>
          <a:prstGeom prst="rect">
            <a:avLst/>
          </a:prstGeom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395536" y="1844824"/>
            <a:ext cx="3744416" cy="26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39" tIns="40820" rIns="81639" bIns="4082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Image: </a:t>
            </a:r>
            <a:r>
              <a:rPr lang="en-GB" sz="1200" b="1" dirty="0" err="1" smtClean="0"/>
              <a:t>Cutegeek.com</a:t>
            </a:r>
            <a:endParaRPr lang="en-GB" sz="1100" dirty="0">
              <a:cs typeface="Arial" pitchFamily="34" charset="0"/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3114</TotalTime>
  <Words>2347</Words>
  <Application>Microsoft Office PowerPoint</Application>
  <PresentationFormat>On-screen Show (4:3)</PresentationFormat>
  <Paragraphs>168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Parkes</dc:creator>
  <cp:lastModifiedBy>ssingh</cp:lastModifiedBy>
  <cp:revision>584</cp:revision>
  <dcterms:created xsi:type="dcterms:W3CDTF">2011-09-28T09:48:38Z</dcterms:created>
  <dcterms:modified xsi:type="dcterms:W3CDTF">2013-05-14T12:04:51Z</dcterms:modified>
</cp:coreProperties>
</file>