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78" r:id="rId5"/>
    <p:sldId id="259" r:id="rId6"/>
    <p:sldId id="270" r:id="rId7"/>
    <p:sldId id="266" r:id="rId8"/>
    <p:sldId id="267" r:id="rId9"/>
    <p:sldId id="268" r:id="rId10"/>
    <p:sldId id="269" r:id="rId11"/>
    <p:sldId id="261" r:id="rId12"/>
    <p:sldId id="262" r:id="rId13"/>
    <p:sldId id="263" r:id="rId14"/>
    <p:sldId id="264" r:id="rId15"/>
    <p:sldId id="276" r:id="rId16"/>
    <p:sldId id="260" r:id="rId17"/>
    <p:sldId id="272" r:id="rId18"/>
    <p:sldId id="274" r:id="rId19"/>
    <p:sldId id="273" r:id="rId20"/>
    <p:sldId id="275"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06864F-969D-4D9E-88DA-D1EC10722643}" type="datetimeFigureOut">
              <a:rPr lang="en-GB" smtClean="0"/>
              <a:pPr/>
              <a:t>09/01/2013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A52218-F841-40AE-9FD6-45C54B130F44}" type="slidenum">
              <a:rPr lang="en-GB" smtClean="0"/>
              <a:pPr/>
              <a:t>‹#›</a:t>
            </a:fld>
            <a:endParaRPr lang="en-GB"/>
          </a:p>
        </p:txBody>
      </p:sp>
    </p:spTree>
    <p:extLst>
      <p:ext uri="{BB962C8B-B14F-4D97-AF65-F5344CB8AC3E}">
        <p14:creationId xmlns:p14="http://schemas.microsoft.com/office/powerpoint/2010/main" val="406856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1A52218-F841-40AE-9FD6-45C54B130F44}"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1A52218-F841-40AE-9FD6-45C54B130F44}" type="slidenum">
              <a:rPr lang="en-GB" smtClean="0"/>
              <a:pPr/>
              <a:t>21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lstStyle>
          <a:p>
            <a:fld id="{A42203E6-389C-49BE-AB75-652BEDB17FA4}" type="datetimeFigureOut">
              <a:rPr lang="en-GB" smtClean="0"/>
              <a:pPr/>
              <a:t>09/01/2013</a:t>
            </a:fld>
            <a:endParaRPr lang="en-GB"/>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lstStyle>
          <a:p>
            <a:endParaRPr lang="en-GB"/>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lstStyle>
          <a:p>
            <a:fld id="{36EAA109-91DC-4218-8400-D04B941CF0F7}"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2203E6-389C-49BE-AB75-652BEDB17FA4}" type="datetimeFigureOut">
              <a:rPr lang="en-GB" smtClean="0"/>
              <a:pPr/>
              <a:t>09/01/2013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EAA109-91DC-4218-8400-D04B941CF0F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p>
            <a:fld id="{A42203E6-389C-49BE-AB75-652BEDB17FA4}" type="datetimeFigureOut">
              <a:rPr lang="en-GB" smtClean="0"/>
              <a:pPr/>
              <a:t>09/01/2013</a:t>
            </a:fld>
            <a:endParaRPr lang="en-GB"/>
          </a:p>
        </p:txBody>
      </p:sp>
      <p:sp>
        <p:nvSpPr>
          <p:cNvPr id="5" name="Footer Placeholder 4"/>
          <p:cNvSpPr>
            <a:spLocks noGrp="1"/>
          </p:cNvSpPr>
          <p:nvPr>
            <p:ph type="ftr" sz="quarter" idx="11"/>
          </p:nvPr>
        </p:nvSpPr>
        <p:spPr>
          <a:xfrm>
            <a:off x="457200" y="6556248"/>
            <a:ext cx="3657600" cy="228600"/>
          </a:xfrm>
        </p:spPr>
        <p:txBody>
          <a:bodyPr/>
          <a:lstStyle/>
          <a:p>
            <a:endParaRPr lang="en-GB"/>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lstStyle>
          <a:p>
            <a:fld id="{36EAA109-91DC-4218-8400-D04B941CF0F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2203E6-389C-49BE-AB75-652BEDB17FA4}" type="datetimeFigureOut">
              <a:rPr lang="en-GB" smtClean="0"/>
              <a:pPr/>
              <a:t>09/01/2013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EAA109-91DC-4218-8400-D04B941CF0F7}"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lstStyle>
          <a:p>
            <a:fld id="{A42203E6-389C-49BE-AB75-652BEDB17FA4}" type="datetimeFigureOut">
              <a:rPr lang="en-GB" smtClean="0"/>
              <a:pPr/>
              <a:t>09/01/2013</a:t>
            </a:fld>
            <a:endParaRPr lang="en-GB"/>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lstStyle>
          <a:p>
            <a:endParaRPr lang="en-GB"/>
          </a:p>
        </p:txBody>
      </p:sp>
      <p:sp>
        <p:nvSpPr>
          <p:cNvPr id="6" name="Slide Number Placeholder 5"/>
          <p:cNvSpPr>
            <a:spLocks noGrp="1"/>
          </p:cNvSpPr>
          <p:nvPr>
            <p:ph type="sldNum" sz="quarter" idx="12"/>
          </p:nvPr>
        </p:nvSpPr>
        <p:spPr>
          <a:xfrm>
            <a:off x="6733952" y="6555112"/>
            <a:ext cx="588336" cy="228600"/>
          </a:xfrm>
        </p:spPr>
        <p:txBody>
          <a:bodyPr/>
          <a:lstStyle/>
          <a:p>
            <a:fld id="{36EAA109-91DC-4218-8400-D04B941CF0F7}"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42203E6-389C-49BE-AB75-652BEDB17FA4}" type="datetimeFigureOut">
              <a:rPr lang="en-GB" smtClean="0"/>
              <a:pPr/>
              <a:t>09/01/2013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EAA109-91DC-4218-8400-D04B941CF0F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42203E6-389C-49BE-AB75-652BEDB17FA4}" type="datetimeFigureOut">
              <a:rPr lang="en-GB" smtClean="0"/>
              <a:pPr/>
              <a:t>09/01/2013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6EAA109-91DC-4218-8400-D04B941CF0F7}"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42203E6-389C-49BE-AB75-652BEDB17FA4}" type="datetimeFigureOut">
              <a:rPr lang="en-GB" smtClean="0"/>
              <a:pPr/>
              <a:t>09/01/2013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6EAA109-91DC-4218-8400-D04B941CF0F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A42203E6-389C-49BE-AB75-652BEDB17FA4}" type="datetimeFigureOut">
              <a:rPr lang="en-GB" smtClean="0"/>
              <a:pPr/>
              <a:t>09/01/2013</a:t>
            </a:fld>
            <a:endParaRPr lang="en-GB"/>
          </a:p>
        </p:txBody>
      </p:sp>
      <p:sp>
        <p:nvSpPr>
          <p:cNvPr id="3" name="Footer Placeholder 2"/>
          <p:cNvSpPr>
            <a:spLocks noGrp="1"/>
          </p:cNvSpPr>
          <p:nvPr>
            <p:ph type="ftr" sz="quarter" idx="11"/>
          </p:nvPr>
        </p:nvSpPr>
        <p:spPr/>
        <p:txBody>
          <a:bodyPr/>
          <a:lstStyle>
            <a:lvl1pPr>
              <a:defRPr>
                <a:solidFill>
                  <a:schemeClr val="tx2"/>
                </a:solidFill>
              </a:defRPr>
            </a:lvl1pPr>
          </a:lstStyle>
          <a:p>
            <a:endParaRPr lang="en-GB"/>
          </a:p>
        </p:txBody>
      </p:sp>
      <p:sp>
        <p:nvSpPr>
          <p:cNvPr id="4" name="Slide Number Placeholder 3"/>
          <p:cNvSpPr>
            <a:spLocks noGrp="1"/>
          </p:cNvSpPr>
          <p:nvPr>
            <p:ph type="sldNum" sz="quarter" idx="12"/>
          </p:nvPr>
        </p:nvSpPr>
        <p:spPr/>
        <p:txBody>
          <a:bodyPr/>
          <a:lstStyle/>
          <a:p>
            <a:fld id="{36EAA109-91DC-4218-8400-D04B941CF0F7}"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42203E6-389C-49BE-AB75-652BEDB17FA4}" type="datetimeFigureOut">
              <a:rPr lang="en-GB" smtClean="0"/>
              <a:pPr/>
              <a:t>09/01/2013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EAA109-91DC-4218-8400-D04B941CF0F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p>
            <a:fld id="{A42203E6-389C-49BE-AB75-652BEDB17FA4}" type="datetimeFigureOut">
              <a:rPr lang="en-GB" smtClean="0"/>
              <a:pPr/>
              <a:t>09/01/2013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EAA109-91DC-4218-8400-D04B941CF0F7}" type="slidenum">
              <a:rPr lang="en-GB" smtClean="0"/>
              <a:pPr/>
              <a:t>‹#›</a:t>
            </a:fld>
            <a:endParaRPr lang="en-GB"/>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lstStyle>
          <a:p>
            <a:fld id="{A42203E6-389C-49BE-AB75-652BEDB17FA4}" type="datetimeFigureOut">
              <a:rPr lang="en-GB" smtClean="0"/>
              <a:pPr/>
              <a:t>09/01/2013</a:t>
            </a:fld>
            <a:endParaRPr lang="en-GB"/>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lstStyle>
          <a:p>
            <a:endParaRPr lang="en-GB"/>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lstStyle>
          <a:p>
            <a:fld id="{36EAA109-91DC-4218-8400-D04B941CF0F7}"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15.xml"/><Relationship Id="rId3" Type="http://schemas.openxmlformats.org/officeDocument/2006/relationships/slide" Target="slide5.xml"/><Relationship Id="rId7" Type="http://schemas.openxmlformats.org/officeDocument/2006/relationships/slide" Target="slide9.xml"/><Relationship Id="rId12" Type="http://schemas.openxmlformats.org/officeDocument/2006/relationships/slide" Target="slide1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3.xml"/><Relationship Id="rId5" Type="http://schemas.openxmlformats.org/officeDocument/2006/relationships/slide" Target="slide7.xml"/><Relationship Id="rId15" Type="http://schemas.openxmlformats.org/officeDocument/2006/relationships/slide" Target="slide19.xml"/><Relationship Id="rId10" Type="http://schemas.openxmlformats.org/officeDocument/2006/relationships/slide" Target="slide12.xml"/><Relationship Id="rId4" Type="http://schemas.openxmlformats.org/officeDocument/2006/relationships/slide" Target="slide6.xml"/><Relationship Id="rId9" Type="http://schemas.openxmlformats.org/officeDocument/2006/relationships/slide" Target="slide11.xml"/><Relationship Id="rId14" Type="http://schemas.openxmlformats.org/officeDocument/2006/relationships/slide" Target="slide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 Characteristics of CSS</a:t>
            </a:r>
            <a:endParaRPr lang="en-GB" dirty="0"/>
          </a:p>
        </p:txBody>
      </p:sp>
      <p:sp>
        <p:nvSpPr>
          <p:cNvPr id="3" name="Subtitle 2"/>
          <p:cNvSpPr>
            <a:spLocks noGrp="1"/>
          </p:cNvSpPr>
          <p:nvPr>
            <p:ph type="subTitle" idx="1"/>
          </p:nvPr>
        </p:nvSpPr>
        <p:spPr/>
        <p:txBody>
          <a:bodyPr/>
          <a:lstStyle/>
          <a:p>
            <a:r>
              <a:rPr lang="en-GB" dirty="0" smtClean="0"/>
              <a:t>Unit 20: Client Side Customisation of </a:t>
            </a:r>
            <a:r>
              <a:rPr lang="en-GB" dirty="0"/>
              <a:t>W</a:t>
            </a:r>
            <a:r>
              <a:rPr lang="en-GB" dirty="0" smtClean="0"/>
              <a:t>eb Pages</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Margin</a:t>
            </a:r>
            <a:endParaRPr lang="en-GB" dirty="0"/>
          </a:p>
        </p:txBody>
      </p:sp>
      <p:sp>
        <p:nvSpPr>
          <p:cNvPr id="3" name="Content Placeholder 2"/>
          <p:cNvSpPr>
            <a:spLocks noGrp="1"/>
          </p:cNvSpPr>
          <p:nvPr>
            <p:ph idx="1"/>
          </p:nvPr>
        </p:nvSpPr>
        <p:spPr/>
        <p:txBody>
          <a:bodyPr/>
          <a:lstStyle/>
          <a:p>
            <a:pPr marL="0" indent="0">
              <a:buNone/>
            </a:pPr>
            <a:r>
              <a:rPr lang="en-GB" dirty="0" smtClean="0"/>
              <a:t>The margin is the space between the border and any other information (if any) on the web page.</a:t>
            </a:r>
            <a:r>
              <a:rPr lang="en-GB" b="1" dirty="0" smtClean="0"/>
              <a:t> </a:t>
            </a:r>
            <a:r>
              <a:rPr lang="en-GB" dirty="0" smtClean="0"/>
              <a:t>The margin does not have a background colour, it is completely transparent </a:t>
            </a:r>
          </a:p>
          <a:p>
            <a:endParaRPr lang="en-GB" dirty="0"/>
          </a:p>
        </p:txBody>
      </p:sp>
      <p:pic>
        <p:nvPicPr>
          <p:cNvPr id="4" name="Picture 2"/>
          <p:cNvPicPr>
            <a:picLocks noChangeAspect="1" noChangeArrowheads="1"/>
          </p:cNvPicPr>
          <p:nvPr/>
        </p:nvPicPr>
        <p:blipFill>
          <a:blip r:embed="rId2" cstate="print"/>
          <a:srcRect l="24151" t="39775" r="39174" b="25223"/>
          <a:stretch>
            <a:fillRect/>
          </a:stretch>
        </p:blipFill>
        <p:spPr bwMode="auto">
          <a:xfrm>
            <a:off x="1691680" y="3717032"/>
            <a:ext cx="5099476" cy="2736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Accessing CSS</a:t>
            </a:r>
            <a:endParaRPr lang="en-GB" dirty="0"/>
          </a:p>
        </p:txBody>
      </p:sp>
      <p:sp>
        <p:nvSpPr>
          <p:cNvPr id="3" name="Content Placeholder 2"/>
          <p:cNvSpPr>
            <a:spLocks noGrp="1"/>
          </p:cNvSpPr>
          <p:nvPr>
            <p:ph idx="1"/>
          </p:nvPr>
        </p:nvSpPr>
        <p:spPr/>
        <p:txBody>
          <a:bodyPr/>
          <a:lstStyle/>
          <a:p>
            <a:r>
              <a:rPr lang="en-GB" dirty="0" smtClean="0"/>
              <a:t>There are three ways of accessing CSS from HTML pages, they are:</a:t>
            </a:r>
          </a:p>
          <a:p>
            <a:pPr lvl="1"/>
            <a:r>
              <a:rPr lang="en-GB" dirty="0" smtClean="0"/>
              <a:t>In-line</a:t>
            </a:r>
          </a:p>
          <a:p>
            <a:pPr lvl="1"/>
            <a:r>
              <a:rPr lang="en-GB" dirty="0" smtClean="0"/>
              <a:t>Embedded (aka header)</a:t>
            </a:r>
          </a:p>
          <a:p>
            <a:pPr lvl="1"/>
            <a:r>
              <a:rPr lang="en-GB" dirty="0" smtClean="0"/>
              <a:t>External</a:t>
            </a:r>
          </a:p>
          <a:p>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In-line</a:t>
            </a:r>
            <a:endParaRPr lang="en-GB" dirty="0"/>
          </a:p>
        </p:txBody>
      </p:sp>
      <p:sp>
        <p:nvSpPr>
          <p:cNvPr id="3" name="Content Placeholder 2"/>
          <p:cNvSpPr>
            <a:spLocks noGrp="1"/>
          </p:cNvSpPr>
          <p:nvPr>
            <p:ph idx="1"/>
          </p:nvPr>
        </p:nvSpPr>
        <p:spPr>
          <a:xfrm>
            <a:off x="457200" y="1609416"/>
            <a:ext cx="7643192" cy="4846320"/>
          </a:xfrm>
        </p:spPr>
        <p:txBody>
          <a:bodyPr>
            <a:normAutofit fontScale="92500" lnSpcReduction="20000"/>
          </a:bodyPr>
          <a:lstStyle/>
          <a:p>
            <a:pPr marL="3175" indent="-3175">
              <a:buNone/>
            </a:pPr>
            <a:r>
              <a:rPr lang="en-GB" dirty="0" smtClean="0"/>
              <a:t>The inline style requires the style attribute to be inside the opening &lt;p&gt; tag within the &lt;body&gt; section of the html code.  This applies the style to that section of the page only.</a:t>
            </a:r>
          </a:p>
          <a:p>
            <a:pPr marL="3175" indent="-3175">
              <a:buNone/>
            </a:pPr>
            <a:r>
              <a:rPr lang="en-GB" dirty="0" smtClean="0"/>
              <a:t>	</a:t>
            </a:r>
            <a:endParaRPr lang="en-GB" sz="3000" dirty="0" smtClean="0"/>
          </a:p>
          <a:p>
            <a:pPr marL="250063" lvl="1" indent="-3175">
              <a:buNone/>
            </a:pPr>
            <a:r>
              <a:rPr lang="en-GB" sz="2700" dirty="0" smtClean="0"/>
              <a:t>&lt;p style="</a:t>
            </a:r>
            <a:r>
              <a:rPr lang="en-GB" sz="2700" dirty="0" err="1" smtClean="0"/>
              <a:t>color</a:t>
            </a:r>
            <a:r>
              <a:rPr lang="en-GB" sz="2700" dirty="0" smtClean="0"/>
              <a:t>:#CC00FF"&gt;This is a paragraph.&lt;/p&gt;</a:t>
            </a:r>
          </a:p>
          <a:p>
            <a:pPr marL="3175" indent="-3175">
              <a:buNone/>
            </a:pPr>
            <a:endParaRPr lang="en-GB" sz="3000" dirty="0"/>
          </a:p>
          <a:p>
            <a:pPr marL="3175" indent="-3175">
              <a:buNone/>
            </a:pPr>
            <a:r>
              <a:rPr lang="en-GB" dirty="0" smtClean="0"/>
              <a:t>If using this style is you would have to write out the attribute and declarations for each paragraph throughout your html code.</a:t>
            </a:r>
          </a:p>
          <a:p>
            <a:pPr marL="3175" indent="-3175">
              <a:buNone/>
            </a:pPr>
            <a:endParaRPr lang="en-GB" dirty="0" smtClean="0"/>
          </a:p>
          <a:p>
            <a:pPr marL="3175" indent="-3175">
              <a:buNone/>
            </a:pPr>
            <a:r>
              <a:rPr lang="en-GB" dirty="0" smtClean="0"/>
              <a:t>Inline styles are a simple way of applying a theme to specific sections of a document, but it is not the best method of styling a page.</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Embedded</a:t>
            </a:r>
            <a:endParaRPr lang="en-GB" dirty="0"/>
          </a:p>
        </p:txBody>
      </p:sp>
      <p:sp>
        <p:nvSpPr>
          <p:cNvPr id="3" name="Content Placeholder 2"/>
          <p:cNvSpPr>
            <a:spLocks noGrp="1"/>
          </p:cNvSpPr>
          <p:nvPr>
            <p:ph idx="1"/>
          </p:nvPr>
        </p:nvSpPr>
        <p:spPr/>
        <p:txBody>
          <a:bodyPr>
            <a:normAutofit fontScale="77500" lnSpcReduction="20000"/>
          </a:bodyPr>
          <a:lstStyle/>
          <a:p>
            <a:pPr marL="3175" indent="-3175">
              <a:buNone/>
            </a:pPr>
            <a:r>
              <a:rPr lang="en-GB" dirty="0" smtClean="0"/>
              <a:t>The embedded style (aka header) requires the style attribute to be set in just one place instead of having to type them out every time you want them.  An embedded style lets you set out the code for all the styles you want to use on that page just once in the header section.</a:t>
            </a:r>
          </a:p>
          <a:p>
            <a:pPr marL="3175" indent="-3175">
              <a:buNone/>
            </a:pPr>
            <a:endParaRPr lang="en-GB" dirty="0" smtClean="0"/>
          </a:p>
          <a:p>
            <a:pPr marL="403225" lvl="1" indent="-3175">
              <a:buNone/>
            </a:pPr>
            <a:r>
              <a:rPr lang="en-GB" sz="2600" dirty="0" smtClean="0"/>
              <a:t>&lt;head&gt;</a:t>
            </a:r>
            <a:br>
              <a:rPr lang="en-GB" sz="2600" dirty="0" smtClean="0"/>
            </a:br>
            <a:r>
              <a:rPr lang="en-GB" sz="2600" dirty="0" smtClean="0"/>
              <a:t>  &lt;style type="text/</a:t>
            </a:r>
            <a:r>
              <a:rPr lang="en-GB" sz="2600" dirty="0" err="1" smtClean="0"/>
              <a:t>css</a:t>
            </a:r>
            <a:r>
              <a:rPr lang="en-GB" sz="2600" dirty="0" smtClean="0"/>
              <a:t>"&gt;</a:t>
            </a:r>
            <a:br>
              <a:rPr lang="en-GB" sz="2600" dirty="0" smtClean="0"/>
            </a:br>
            <a:r>
              <a:rPr lang="en-GB" sz="2600" dirty="0" smtClean="0"/>
              <a:t>    hr {</a:t>
            </a:r>
            <a:r>
              <a:rPr lang="en-GB" sz="2600" dirty="0" err="1" smtClean="0"/>
              <a:t>color:sienna</a:t>
            </a:r>
            <a:r>
              <a:rPr lang="en-GB" sz="2600" dirty="0" smtClean="0"/>
              <a:t>;}</a:t>
            </a:r>
            <a:br>
              <a:rPr lang="en-GB" sz="2600" dirty="0" smtClean="0"/>
            </a:br>
            <a:r>
              <a:rPr lang="en-GB" sz="2600" dirty="0" smtClean="0"/>
              <a:t>    p {margin-left:20px;}</a:t>
            </a:r>
            <a:br>
              <a:rPr lang="en-GB" sz="2600" dirty="0" smtClean="0"/>
            </a:br>
            <a:r>
              <a:rPr lang="en-GB" sz="2600" dirty="0" smtClean="0"/>
              <a:t>    body {background-</a:t>
            </a:r>
            <a:r>
              <a:rPr lang="en-GB" sz="2600" dirty="0" err="1" smtClean="0"/>
              <a:t>image:url</a:t>
            </a:r>
            <a:r>
              <a:rPr lang="en-GB" sz="2600" dirty="0" smtClean="0"/>
              <a:t>("images/back40.gif");}</a:t>
            </a:r>
            <a:br>
              <a:rPr lang="en-GB" sz="2600" dirty="0" smtClean="0"/>
            </a:br>
            <a:r>
              <a:rPr lang="en-GB" sz="2600" dirty="0" smtClean="0"/>
              <a:t>  &lt;/style&gt;</a:t>
            </a:r>
            <a:br>
              <a:rPr lang="en-GB" sz="2600" dirty="0" smtClean="0"/>
            </a:br>
            <a:r>
              <a:rPr lang="en-GB" sz="2600" dirty="0" smtClean="0"/>
              <a:t>&lt;/head&gt;</a:t>
            </a:r>
          </a:p>
          <a:p>
            <a:endParaRPr lang="en-GB" dirty="0" smtClean="0"/>
          </a:p>
          <a:p>
            <a:pPr marL="0" indent="0">
              <a:buNone/>
            </a:pPr>
            <a:r>
              <a:rPr lang="en-GB" dirty="0" smtClean="0"/>
              <a:t>The benefit of this style is if you wanted to change the colour of all the paragraph text to red for example, you only need to change it in the style sheet at the top of the page.</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External</a:t>
            </a:r>
            <a:endParaRPr lang="en-GB" dirty="0"/>
          </a:p>
        </p:txBody>
      </p:sp>
      <p:sp>
        <p:nvSpPr>
          <p:cNvPr id="3" name="Content Placeholder 2"/>
          <p:cNvSpPr>
            <a:spLocks noGrp="1"/>
          </p:cNvSpPr>
          <p:nvPr>
            <p:ph idx="1"/>
          </p:nvPr>
        </p:nvSpPr>
        <p:spPr>
          <a:xfrm>
            <a:off x="457200" y="1609416"/>
            <a:ext cx="7643192" cy="4846320"/>
          </a:xfrm>
        </p:spPr>
        <p:txBody>
          <a:bodyPr>
            <a:normAutofit/>
          </a:bodyPr>
          <a:lstStyle/>
          <a:p>
            <a:pPr marL="0" indent="0">
              <a:buNone/>
            </a:pPr>
            <a:r>
              <a:rPr lang="en-GB" dirty="0" smtClean="0"/>
              <a:t>An external style sheet gives a location in which you can put styles that can be applied on all of your web pages.  Your web page then only needs to refer to the external style sheet in the header section and the browser looks to the other document in order to know how to present elements of the web pages.</a:t>
            </a:r>
          </a:p>
          <a:p>
            <a:pPr marL="0" indent="0">
              <a:buNone/>
            </a:pPr>
            <a:endParaRPr lang="en-GB" sz="1200" dirty="0" smtClean="0"/>
          </a:p>
          <a:p>
            <a:pPr marL="1588" lvl="1" indent="0">
              <a:buNone/>
            </a:pPr>
            <a:r>
              <a:rPr lang="en-GB" sz="2000" dirty="0" smtClean="0"/>
              <a:t>&lt;head&gt;</a:t>
            </a:r>
            <a:br>
              <a:rPr lang="en-GB" sz="2000" dirty="0" smtClean="0"/>
            </a:br>
            <a:r>
              <a:rPr lang="en-GB" sz="2000" dirty="0" smtClean="0"/>
              <a:t>&lt;link </a:t>
            </a:r>
            <a:r>
              <a:rPr lang="en-GB" sz="2000" dirty="0" err="1" smtClean="0"/>
              <a:t>rel</a:t>
            </a:r>
            <a:r>
              <a:rPr lang="en-GB" sz="2000" dirty="0" smtClean="0"/>
              <a:t>="</a:t>
            </a:r>
            <a:r>
              <a:rPr lang="en-GB" sz="2000" dirty="0" err="1" smtClean="0"/>
              <a:t>stylesheet</a:t>
            </a:r>
            <a:r>
              <a:rPr lang="en-GB" sz="2000" dirty="0" smtClean="0"/>
              <a:t>" type="text/</a:t>
            </a:r>
            <a:r>
              <a:rPr lang="en-GB" sz="2000" dirty="0" err="1" smtClean="0"/>
              <a:t>css</a:t>
            </a:r>
            <a:r>
              <a:rPr lang="en-GB" sz="2000" dirty="0" smtClean="0"/>
              <a:t>" </a:t>
            </a:r>
            <a:r>
              <a:rPr lang="en-GB" sz="2000" dirty="0" err="1" smtClean="0"/>
              <a:t>href</a:t>
            </a:r>
            <a:r>
              <a:rPr lang="en-GB" sz="2000" dirty="0" smtClean="0"/>
              <a:t>="mystyle.css" /&gt;</a:t>
            </a:r>
            <a:br>
              <a:rPr lang="en-GB" sz="2000" dirty="0" smtClean="0"/>
            </a:br>
            <a:r>
              <a:rPr lang="en-GB" sz="2000" dirty="0" smtClean="0"/>
              <a:t>&lt;/head&gt;</a:t>
            </a:r>
            <a:endParaRPr lang="en-GB"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Implementation styles tip</a:t>
            </a:r>
            <a:endParaRPr lang="en-GB" dirty="0"/>
          </a:p>
        </p:txBody>
      </p:sp>
      <p:sp>
        <p:nvSpPr>
          <p:cNvPr id="3" name="Content Placeholder 2"/>
          <p:cNvSpPr>
            <a:spLocks noGrp="1"/>
          </p:cNvSpPr>
          <p:nvPr>
            <p:ph idx="1"/>
          </p:nvPr>
        </p:nvSpPr>
        <p:spPr/>
        <p:txBody>
          <a:bodyPr/>
          <a:lstStyle/>
          <a:p>
            <a:r>
              <a:rPr lang="en-GB" dirty="0" smtClean="0"/>
              <a:t>What are the main advantages and disadvantages of each implementation style?</a:t>
            </a:r>
          </a:p>
          <a:p>
            <a:pPr>
              <a:buNone/>
            </a:pPr>
            <a:endParaRPr lang="en-GB" dirty="0" smtClean="0"/>
          </a:p>
          <a:p>
            <a:r>
              <a:rPr lang="en-GB" dirty="0" smtClean="0"/>
              <a:t>For a </a:t>
            </a:r>
            <a:r>
              <a:rPr lang="en-GB" b="1" dirty="0" smtClean="0"/>
              <a:t>merit</a:t>
            </a:r>
            <a:r>
              <a:rPr lang="en-GB" dirty="0" smtClean="0"/>
              <a:t>, it is essential that you </a:t>
            </a:r>
            <a:r>
              <a:rPr lang="en-GB" b="1" dirty="0" smtClean="0"/>
              <a:t>compare</a:t>
            </a:r>
            <a:r>
              <a:rPr lang="en-GB" dirty="0" smtClean="0"/>
              <a:t> the styles, highlighting the pros and cons of each and give plenty of examples.</a:t>
            </a:r>
          </a:p>
          <a:p>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Selectors</a:t>
            </a:r>
            <a:endParaRPr lang="en-GB" dirty="0"/>
          </a:p>
        </p:txBody>
      </p:sp>
      <p:sp>
        <p:nvSpPr>
          <p:cNvPr id="3" name="Content Placeholder 2"/>
          <p:cNvSpPr>
            <a:spLocks noGrp="1"/>
          </p:cNvSpPr>
          <p:nvPr>
            <p:ph idx="1"/>
          </p:nvPr>
        </p:nvSpPr>
        <p:spPr>
          <a:xfrm>
            <a:off x="1907704" y="1609416"/>
            <a:ext cx="5788496" cy="4846320"/>
          </a:xfrm>
        </p:spPr>
        <p:txBody>
          <a:bodyPr/>
          <a:lstStyle/>
          <a:p>
            <a:pPr>
              <a:buNone/>
            </a:pPr>
            <a:endParaRPr lang="en-GB" dirty="0" smtClean="0"/>
          </a:p>
          <a:p>
            <a:pPr marL="6350" indent="-6350">
              <a:buNone/>
            </a:pPr>
            <a:endParaRPr lang="en-GB" dirty="0" smtClean="0"/>
          </a:p>
          <a:p>
            <a:pPr marL="6350" indent="-6350">
              <a:buNone/>
            </a:pPr>
            <a:r>
              <a:rPr lang="en-GB" dirty="0" smtClean="0"/>
              <a:t>P {</a:t>
            </a:r>
          </a:p>
          <a:p>
            <a:pPr marL="6350" indent="-6350">
              <a:buNone/>
            </a:pPr>
            <a:r>
              <a:rPr lang="en-GB" dirty="0" smtClean="0"/>
              <a:t>	   font-weight: bold;</a:t>
            </a:r>
          </a:p>
          <a:p>
            <a:pPr marL="6350" indent="-6350">
              <a:buNone/>
            </a:pPr>
            <a:r>
              <a:rPr lang="en-GB" dirty="0" smtClean="0"/>
              <a:t>   </a:t>
            </a:r>
            <a:r>
              <a:rPr lang="en-GB" dirty="0" err="1" smtClean="0"/>
              <a:t>color</a:t>
            </a:r>
            <a:r>
              <a:rPr lang="en-GB" dirty="0" smtClean="0"/>
              <a:t>: blue;</a:t>
            </a:r>
          </a:p>
          <a:p>
            <a:pPr marL="6350" indent="-6350">
              <a:buNone/>
            </a:pPr>
            <a:r>
              <a:rPr lang="en-GB" dirty="0" smtClean="0"/>
              <a:t>}</a:t>
            </a:r>
            <a:endParaRPr lang="en-GB" dirty="0"/>
          </a:p>
        </p:txBody>
      </p:sp>
      <p:sp>
        <p:nvSpPr>
          <p:cNvPr id="4" name="Line Callout 1 3"/>
          <p:cNvSpPr/>
          <p:nvPr/>
        </p:nvSpPr>
        <p:spPr>
          <a:xfrm>
            <a:off x="3203848" y="2132856"/>
            <a:ext cx="2088232" cy="576064"/>
          </a:xfrm>
          <a:prstGeom prst="borderCallout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Curly brace</a:t>
            </a:r>
            <a:endParaRPr lang="en-GB" dirty="0"/>
          </a:p>
        </p:txBody>
      </p:sp>
      <p:sp>
        <p:nvSpPr>
          <p:cNvPr id="5" name="Line Callout 1 4"/>
          <p:cNvSpPr/>
          <p:nvPr/>
        </p:nvSpPr>
        <p:spPr>
          <a:xfrm>
            <a:off x="6012160" y="3140968"/>
            <a:ext cx="2088232" cy="576064"/>
          </a:xfrm>
          <a:prstGeom prst="borderCallout1">
            <a:avLst>
              <a:gd name="adj1" fmla="val 18750"/>
              <a:gd name="adj2" fmla="val -8333"/>
              <a:gd name="adj3" fmla="val 22893"/>
              <a:gd name="adj4" fmla="val -418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Declaration</a:t>
            </a:r>
            <a:endParaRPr lang="en-GB" dirty="0"/>
          </a:p>
        </p:txBody>
      </p:sp>
      <p:sp>
        <p:nvSpPr>
          <p:cNvPr id="6" name="Line Callout 1 5"/>
          <p:cNvSpPr/>
          <p:nvPr/>
        </p:nvSpPr>
        <p:spPr>
          <a:xfrm>
            <a:off x="3851920" y="4941168"/>
            <a:ext cx="1368152" cy="576064"/>
          </a:xfrm>
          <a:prstGeom prst="borderCallout1">
            <a:avLst>
              <a:gd name="adj1" fmla="val 829"/>
              <a:gd name="adj2" fmla="val 48168"/>
              <a:gd name="adj3" fmla="val -181923"/>
              <a:gd name="adj4" fmla="val -39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Value</a:t>
            </a:r>
            <a:endParaRPr lang="en-GB" dirty="0"/>
          </a:p>
        </p:txBody>
      </p:sp>
      <p:sp>
        <p:nvSpPr>
          <p:cNvPr id="7" name="Line Callout 1 6"/>
          <p:cNvSpPr/>
          <p:nvPr/>
        </p:nvSpPr>
        <p:spPr>
          <a:xfrm>
            <a:off x="1835696" y="4941168"/>
            <a:ext cx="1368152" cy="576064"/>
          </a:xfrm>
          <a:prstGeom prst="borderCallout1">
            <a:avLst>
              <a:gd name="adj1" fmla="val 829"/>
              <a:gd name="adj2" fmla="val 48168"/>
              <a:gd name="adj3" fmla="val -169122"/>
              <a:gd name="adj4" fmla="val 4783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Property</a:t>
            </a:r>
            <a:endParaRPr lang="en-GB" dirty="0"/>
          </a:p>
        </p:txBody>
      </p:sp>
      <p:sp>
        <p:nvSpPr>
          <p:cNvPr id="8" name="Line Callout 1 7"/>
          <p:cNvSpPr/>
          <p:nvPr/>
        </p:nvSpPr>
        <p:spPr>
          <a:xfrm>
            <a:off x="395536" y="1772816"/>
            <a:ext cx="1368152" cy="576064"/>
          </a:xfrm>
          <a:prstGeom prst="borderCallout1">
            <a:avLst>
              <a:gd name="adj1" fmla="val 54593"/>
              <a:gd name="adj2" fmla="val 97755"/>
              <a:gd name="adj3" fmla="val 145782"/>
              <a:gd name="adj4" fmla="val 1254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Selector</a:t>
            </a:r>
            <a:endParaRPr lang="en-GB" dirty="0"/>
          </a:p>
        </p:txBody>
      </p:sp>
      <p:sp>
        <p:nvSpPr>
          <p:cNvPr id="9" name="TextBox 8"/>
          <p:cNvSpPr txBox="1"/>
          <p:nvPr/>
        </p:nvSpPr>
        <p:spPr>
          <a:xfrm>
            <a:off x="539552" y="5805264"/>
            <a:ext cx="7416824" cy="830997"/>
          </a:xfrm>
          <a:prstGeom prst="rect">
            <a:avLst/>
          </a:prstGeom>
          <a:noFill/>
        </p:spPr>
        <p:txBody>
          <a:bodyPr wrap="square" rtlCol="0">
            <a:spAutoFit/>
          </a:bodyPr>
          <a:lstStyle/>
          <a:p>
            <a:r>
              <a:rPr lang="en-GB" sz="2400" dirty="0" smtClean="0"/>
              <a:t>What other selectors, properties and values can you think of?</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Class selectors</a:t>
            </a:r>
            <a:endParaRPr lang="en-GB" dirty="0"/>
          </a:p>
        </p:txBody>
      </p:sp>
      <p:sp>
        <p:nvSpPr>
          <p:cNvPr id="3" name="Content Placeholder 2"/>
          <p:cNvSpPr>
            <a:spLocks noGrp="1"/>
          </p:cNvSpPr>
          <p:nvPr>
            <p:ph idx="1"/>
          </p:nvPr>
        </p:nvSpPr>
        <p:spPr/>
        <p:txBody>
          <a:bodyPr/>
          <a:lstStyle/>
          <a:p>
            <a:pPr marL="6350" indent="-6350">
              <a:buNone/>
            </a:pPr>
            <a:r>
              <a:rPr lang="en-GB" dirty="0" smtClean="0"/>
              <a:t>The implementation styles mentioned provide quite a blanket approach to styling your pages.  However, you may want some sections to look a bit different to the rest.  This is where </a:t>
            </a:r>
            <a:r>
              <a:rPr lang="en-GB" b="1" dirty="0" smtClean="0"/>
              <a:t>class selectors </a:t>
            </a:r>
            <a:r>
              <a:rPr lang="en-GB" dirty="0" smtClean="0"/>
              <a:t>are used.</a:t>
            </a:r>
          </a:p>
          <a:p>
            <a:pPr marL="6350" indent="-6350">
              <a:buNone/>
            </a:pPr>
            <a:endParaRPr lang="en-GB" dirty="0" smtClean="0"/>
          </a:p>
          <a:p>
            <a:pPr marL="253238" lvl="1" indent="-6350">
              <a:buNone/>
            </a:pPr>
            <a:r>
              <a:rPr lang="en-GB" dirty="0" smtClean="0"/>
              <a:t>	.fun {</a:t>
            </a:r>
          </a:p>
          <a:p>
            <a:pPr marL="253238" lvl="1" indent="-6350">
              <a:buNone/>
            </a:pPr>
            <a:r>
              <a:rPr lang="en-GB" dirty="0" smtClean="0"/>
              <a:t>	   </a:t>
            </a:r>
            <a:r>
              <a:rPr lang="en-GB" dirty="0" err="1" smtClean="0"/>
              <a:t>color</a:t>
            </a:r>
            <a:r>
              <a:rPr lang="en-GB" dirty="0" smtClean="0"/>
              <a:t>: #339999;</a:t>
            </a:r>
          </a:p>
          <a:p>
            <a:pPr marL="253238" lvl="1" indent="-6350">
              <a:buNone/>
            </a:pPr>
            <a:r>
              <a:rPr lang="en-GB" dirty="0" smtClean="0"/>
              <a:t>	   font-family: Georgia, Time, Serif;</a:t>
            </a:r>
          </a:p>
          <a:p>
            <a:pPr marL="253238" lvl="1" indent="-6350">
              <a:buNone/>
            </a:pPr>
            <a:r>
              <a:rPr lang="en-GB" dirty="0" smtClean="0"/>
              <a:t>   text-align: </a:t>
            </a:r>
            <a:r>
              <a:rPr lang="en-GB" dirty="0" err="1" smtClean="0"/>
              <a:t>center</a:t>
            </a:r>
            <a:r>
              <a:rPr lang="en-GB" dirty="0" smtClean="0"/>
              <a:t>;</a:t>
            </a:r>
          </a:p>
          <a:p>
            <a:pPr marL="253238" lvl="1" indent="-6350">
              <a:buNone/>
            </a:pPr>
            <a:r>
              <a:rPr lang="en-GB" dirty="0" smtClean="0"/>
              <a:t>}</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Class selectors</a:t>
            </a:r>
            <a:endParaRPr lang="en-GB" dirty="0"/>
          </a:p>
        </p:txBody>
      </p:sp>
      <p:sp>
        <p:nvSpPr>
          <p:cNvPr id="3" name="Content Placeholder 2"/>
          <p:cNvSpPr>
            <a:spLocks noGrp="1"/>
          </p:cNvSpPr>
          <p:nvPr>
            <p:ph idx="1"/>
          </p:nvPr>
        </p:nvSpPr>
        <p:spPr/>
        <p:txBody>
          <a:bodyPr/>
          <a:lstStyle/>
          <a:p>
            <a:pPr marL="7938" indent="-7938">
              <a:buNone/>
            </a:pPr>
            <a:r>
              <a:rPr lang="en-GB" dirty="0" smtClean="0"/>
              <a:t>The previous section of code would (if you were efficient) be in your external style sheet and the following would </a:t>
            </a:r>
            <a:r>
              <a:rPr lang="en-GB" dirty="0" smtClean="0"/>
              <a:t>be </a:t>
            </a:r>
            <a:r>
              <a:rPr lang="en-GB" dirty="0" smtClean="0"/>
              <a:t>in the body section of your web page:</a:t>
            </a:r>
          </a:p>
          <a:p>
            <a:pPr marL="7938" indent="-7938">
              <a:buNone/>
            </a:pPr>
            <a:endParaRPr lang="en-GB" dirty="0" smtClean="0"/>
          </a:p>
          <a:p>
            <a:pPr marL="254826" lvl="1" indent="-7938">
              <a:buNone/>
            </a:pPr>
            <a:r>
              <a:rPr lang="en-GB" dirty="0" smtClean="0"/>
              <a:t>&lt;p class=“fun”&gt;A man walks into a bar; you would’ve thought he’d see it coming!&lt;p&gt;</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ID</a:t>
            </a:r>
            <a:endParaRPr lang="en-GB" dirty="0"/>
          </a:p>
        </p:txBody>
      </p:sp>
      <p:sp>
        <p:nvSpPr>
          <p:cNvPr id="3" name="Content Placeholder 2"/>
          <p:cNvSpPr>
            <a:spLocks noGrp="1"/>
          </p:cNvSpPr>
          <p:nvPr>
            <p:ph idx="1"/>
          </p:nvPr>
        </p:nvSpPr>
        <p:spPr/>
        <p:txBody>
          <a:bodyPr>
            <a:normAutofit lnSpcReduction="10000"/>
          </a:bodyPr>
          <a:lstStyle/>
          <a:p>
            <a:pPr marL="6350" indent="-6350">
              <a:buNone/>
            </a:pPr>
            <a:r>
              <a:rPr lang="en-GB" dirty="0" smtClean="0"/>
              <a:t>The id selector is used to specify a style for a single, unique element.  The id selector uses the id attribute of the HTML element, and is defined with a "#".  The style rule below will be applied to the element with id="paragraph1":</a:t>
            </a:r>
          </a:p>
          <a:p>
            <a:pPr marL="253238" lvl="1" indent="-6350">
              <a:buNone/>
            </a:pPr>
            <a:r>
              <a:rPr lang="en-GB" dirty="0" smtClean="0"/>
              <a:t>#paragraph1</a:t>
            </a:r>
            <a:br>
              <a:rPr lang="en-GB" dirty="0" smtClean="0"/>
            </a:br>
            <a:r>
              <a:rPr lang="en-GB" dirty="0" smtClean="0"/>
              <a:t>  {</a:t>
            </a:r>
            <a:br>
              <a:rPr lang="en-GB" dirty="0" smtClean="0"/>
            </a:br>
            <a:r>
              <a:rPr lang="en-GB" dirty="0" smtClean="0"/>
              <a:t>     text-</a:t>
            </a:r>
            <a:r>
              <a:rPr lang="en-GB" dirty="0" err="1" smtClean="0"/>
              <a:t>align:center</a:t>
            </a:r>
            <a:r>
              <a:rPr lang="en-GB" dirty="0" smtClean="0"/>
              <a:t>; </a:t>
            </a:r>
            <a:br>
              <a:rPr lang="en-GB" dirty="0" smtClean="0"/>
            </a:br>
            <a:r>
              <a:rPr lang="en-GB" dirty="0" smtClean="0"/>
              <a:t>     </a:t>
            </a:r>
            <a:r>
              <a:rPr lang="en-GB" dirty="0" err="1" smtClean="0"/>
              <a:t>color:red</a:t>
            </a:r>
            <a:r>
              <a:rPr lang="en-GB" dirty="0" smtClean="0"/>
              <a:t>;</a:t>
            </a:r>
            <a:br>
              <a:rPr lang="en-GB" dirty="0" smtClean="0"/>
            </a:br>
            <a:r>
              <a:rPr lang="en-GB" dirty="0" smtClean="0"/>
              <a:t>  } </a:t>
            </a:r>
          </a:p>
          <a:p>
            <a:pPr marL="6350" indent="-6350">
              <a:buNone/>
            </a:pPr>
            <a:r>
              <a:rPr lang="en-GB" dirty="0" smtClean="0"/>
              <a:t>Do </a:t>
            </a:r>
            <a:r>
              <a:rPr lang="en-GB" b="1" dirty="0" smtClean="0"/>
              <a:t>NOT</a:t>
            </a:r>
            <a:r>
              <a:rPr lang="en-GB" dirty="0" smtClean="0"/>
              <a:t> start an ID name with a number! It will not work in Mozilla/Firefox.</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hlinkClick r:id="rId2" action="ppaction://hlinksldjump"/>
              </a:rPr>
              <a:t>CSS frameworks</a:t>
            </a:r>
            <a:endParaRPr lang="en-GB" dirty="0" smtClean="0"/>
          </a:p>
          <a:p>
            <a:r>
              <a:rPr lang="en-GB" dirty="0" smtClean="0">
                <a:hlinkClick r:id="rId3" action="ppaction://hlinksldjump"/>
              </a:rPr>
              <a:t>Box model</a:t>
            </a:r>
            <a:endParaRPr lang="en-GB" dirty="0" smtClean="0"/>
          </a:p>
          <a:p>
            <a:pPr lvl="1"/>
            <a:r>
              <a:rPr lang="en-GB" dirty="0" smtClean="0">
                <a:hlinkClick r:id="rId4" action="ppaction://hlinksldjump"/>
              </a:rPr>
              <a:t>Height and width</a:t>
            </a:r>
            <a:endParaRPr lang="en-GB" dirty="0" smtClean="0"/>
          </a:p>
          <a:p>
            <a:pPr lvl="1"/>
            <a:r>
              <a:rPr lang="en-GB" dirty="0" smtClean="0">
                <a:hlinkClick r:id="rId5" action="ppaction://hlinksldjump"/>
              </a:rPr>
              <a:t>Content</a:t>
            </a:r>
            <a:endParaRPr lang="en-GB" dirty="0" smtClean="0"/>
          </a:p>
          <a:p>
            <a:pPr lvl="1"/>
            <a:r>
              <a:rPr lang="en-GB" dirty="0" smtClean="0">
                <a:hlinkClick r:id="rId6" action="ppaction://hlinksldjump"/>
              </a:rPr>
              <a:t>Padding</a:t>
            </a:r>
            <a:endParaRPr lang="en-GB" dirty="0" smtClean="0"/>
          </a:p>
          <a:p>
            <a:pPr lvl="1"/>
            <a:r>
              <a:rPr lang="en-GB" dirty="0" smtClean="0">
                <a:hlinkClick r:id="rId7" action="ppaction://hlinksldjump"/>
              </a:rPr>
              <a:t>Border</a:t>
            </a:r>
            <a:endParaRPr lang="en-GB" dirty="0" smtClean="0"/>
          </a:p>
          <a:p>
            <a:pPr lvl="1"/>
            <a:r>
              <a:rPr lang="en-GB" dirty="0" smtClean="0">
                <a:hlinkClick r:id="rId8" action="ppaction://hlinksldjump"/>
              </a:rPr>
              <a:t>Margin</a:t>
            </a:r>
            <a:endParaRPr lang="en-GB" dirty="0"/>
          </a:p>
          <a:p>
            <a:r>
              <a:rPr lang="en-GB" dirty="0" smtClean="0">
                <a:hlinkClick r:id="rId9" action="ppaction://hlinksldjump"/>
              </a:rPr>
              <a:t>Accessing CSS from HTML</a:t>
            </a:r>
            <a:endParaRPr lang="en-GB" dirty="0" smtClean="0"/>
          </a:p>
          <a:p>
            <a:pPr lvl="1"/>
            <a:r>
              <a:rPr lang="en-GB" dirty="0" smtClean="0">
                <a:hlinkClick r:id="rId10" action="ppaction://hlinksldjump"/>
              </a:rPr>
              <a:t>Inline</a:t>
            </a:r>
            <a:endParaRPr lang="en-GB" dirty="0" smtClean="0"/>
          </a:p>
          <a:p>
            <a:pPr lvl="1"/>
            <a:r>
              <a:rPr lang="en-GB" dirty="0" smtClean="0">
                <a:hlinkClick r:id="rId11" action="ppaction://hlinksldjump"/>
              </a:rPr>
              <a:t>Embedded</a:t>
            </a:r>
            <a:endParaRPr lang="en-GB" dirty="0" smtClean="0"/>
          </a:p>
          <a:p>
            <a:pPr lvl="1"/>
            <a:r>
              <a:rPr lang="en-GB" dirty="0" smtClean="0">
                <a:hlinkClick r:id="rId12" action="ppaction://hlinksldjump"/>
              </a:rPr>
              <a:t>External</a:t>
            </a:r>
            <a:endParaRPr lang="en-GB" dirty="0" smtClean="0"/>
          </a:p>
          <a:p>
            <a:r>
              <a:rPr lang="en-GB" dirty="0" smtClean="0">
                <a:hlinkClick r:id="rId13" action="ppaction://hlinksldjump"/>
              </a:rPr>
              <a:t>Selectors</a:t>
            </a:r>
            <a:endParaRPr lang="en-GB" dirty="0" smtClean="0"/>
          </a:p>
          <a:p>
            <a:pPr lvl="1"/>
            <a:r>
              <a:rPr lang="en-GB" dirty="0" smtClean="0">
                <a:hlinkClick r:id="rId14" action="ppaction://hlinksldjump"/>
              </a:rPr>
              <a:t>Class Selectors</a:t>
            </a:r>
            <a:endParaRPr lang="en-GB" dirty="0" smtClean="0"/>
          </a:p>
          <a:p>
            <a:pPr lvl="1"/>
            <a:r>
              <a:rPr lang="en-GB" dirty="0" smtClean="0">
                <a:hlinkClick r:id="rId15" action="ppaction://hlinksldjump"/>
              </a:rPr>
              <a:t>ID</a:t>
            </a:r>
            <a:endParaRPr lang="en-GB"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Class </a:t>
            </a:r>
            <a:r>
              <a:rPr lang="en-GB" dirty="0" err="1" smtClean="0"/>
              <a:t>vs</a:t>
            </a:r>
            <a:r>
              <a:rPr lang="en-GB" dirty="0" smtClean="0"/>
              <a:t> id</a:t>
            </a:r>
            <a:endParaRPr lang="en-GB" dirty="0"/>
          </a:p>
        </p:txBody>
      </p:sp>
      <p:sp>
        <p:nvSpPr>
          <p:cNvPr id="3" name="Content Placeholder 2"/>
          <p:cNvSpPr>
            <a:spLocks noGrp="1"/>
          </p:cNvSpPr>
          <p:nvPr>
            <p:ph idx="1"/>
          </p:nvPr>
        </p:nvSpPr>
        <p:spPr/>
        <p:txBody>
          <a:bodyPr/>
          <a:lstStyle/>
          <a:p>
            <a:pPr marL="6350" indent="-6350">
              <a:buNone/>
            </a:pPr>
            <a:r>
              <a:rPr lang="en-GB" dirty="0" smtClean="0"/>
              <a:t>The one main difference between these selectors: a specific id can only be applied to one XHTML element.</a:t>
            </a:r>
          </a:p>
          <a:p>
            <a:pPr marL="6350" indent="-6350">
              <a:buNone/>
            </a:pPr>
            <a:endParaRPr lang="en-GB" dirty="0" smtClean="0"/>
          </a:p>
          <a:p>
            <a:pPr marL="6350" indent="-6350">
              <a:buNone/>
            </a:pPr>
            <a:r>
              <a:rPr lang="en-GB" dirty="0" smtClean="0"/>
              <a:t>So, for example, on any web page, there can only be one element with an id of </a:t>
            </a:r>
            <a:r>
              <a:rPr lang="en-GB" i="1" dirty="0" smtClean="0"/>
              <a:t>main navigation</a:t>
            </a:r>
            <a:r>
              <a:rPr lang="en-GB" i="1" dirty="0" smtClean="0"/>
              <a:t>, </a:t>
            </a:r>
            <a:r>
              <a:rPr lang="en-GB" dirty="0" smtClean="0"/>
              <a:t>and </a:t>
            </a:r>
            <a:r>
              <a:rPr lang="en-GB" dirty="0" smtClean="0"/>
              <a:t>only one with an id of </a:t>
            </a:r>
            <a:r>
              <a:rPr lang="en-GB" i="1" dirty="0" smtClean="0"/>
              <a:t>header. </a:t>
            </a:r>
            <a:r>
              <a:rPr lang="en-GB" dirty="0" smtClean="0"/>
              <a:t> A class, however, can appear as many times as required.</a:t>
            </a: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a:xfrm>
            <a:off x="457200" y="1609416"/>
            <a:ext cx="7715200" cy="4846320"/>
          </a:xfrm>
        </p:spPr>
        <p:txBody>
          <a:bodyPr>
            <a:normAutofit/>
          </a:bodyPr>
          <a:lstStyle/>
          <a:p>
            <a:r>
              <a:rPr lang="en-US" dirty="0" smtClean="0"/>
              <a:t>Write a conclusion about the benefits of CSS.  E.g.:</a:t>
            </a:r>
          </a:p>
          <a:p>
            <a:pPr lvl="1"/>
            <a:r>
              <a:rPr lang="en-US" dirty="0" smtClean="0"/>
              <a:t>pages download faster</a:t>
            </a:r>
          </a:p>
          <a:p>
            <a:pPr lvl="1"/>
            <a:r>
              <a:rPr lang="en-US" dirty="0" smtClean="0"/>
              <a:t>you have to type less code</a:t>
            </a:r>
          </a:p>
          <a:p>
            <a:pPr lvl="1"/>
            <a:r>
              <a:rPr lang="en-US" dirty="0" smtClean="0"/>
              <a:t>your pages are shorter and neater</a:t>
            </a:r>
          </a:p>
          <a:p>
            <a:pPr lvl="1"/>
            <a:r>
              <a:rPr lang="en-US" dirty="0" smtClean="0"/>
              <a:t>the look of the site is kept consistent throughout all of the pages that work off the same style sheet</a:t>
            </a:r>
          </a:p>
          <a:p>
            <a:pPr lvl="1"/>
            <a:r>
              <a:rPr lang="en-US" dirty="0" smtClean="0"/>
              <a:t>errors caused by editing multiple html pages occur less often</a:t>
            </a:r>
          </a:p>
          <a:p>
            <a:pPr lvl="1"/>
            <a:r>
              <a:rPr lang="en-US" dirty="0" smtClean="0"/>
              <a:t>updating your design and general site maintenance are made much easier.</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CSS Frameworks</a:t>
            </a:r>
            <a:endParaRPr lang="en-GB" dirty="0"/>
          </a:p>
        </p:txBody>
      </p:sp>
      <p:sp>
        <p:nvSpPr>
          <p:cNvPr id="3" name="Content Placeholder 2"/>
          <p:cNvSpPr>
            <a:spLocks noGrp="1"/>
          </p:cNvSpPr>
          <p:nvPr>
            <p:ph idx="1"/>
          </p:nvPr>
        </p:nvSpPr>
        <p:spPr/>
        <p:txBody>
          <a:bodyPr>
            <a:normAutofit fontScale="92500" lnSpcReduction="10000"/>
          </a:bodyPr>
          <a:lstStyle/>
          <a:p>
            <a:pPr marL="7938" indent="-7938">
              <a:buNone/>
            </a:pPr>
            <a:r>
              <a:rPr lang="en-GB" dirty="0" smtClean="0"/>
              <a:t>CSS stands for Cascading Style Sheets.  It is a coding language that allows you to change elements such as text, colour, size, background colours, border styles and the positioning of elements on a web page.</a:t>
            </a:r>
          </a:p>
          <a:p>
            <a:pPr marL="7938" indent="-7938">
              <a:buNone/>
            </a:pPr>
            <a:endParaRPr lang="en-GB" dirty="0" smtClean="0"/>
          </a:p>
          <a:p>
            <a:pPr marL="7938" indent="-7938">
              <a:buNone/>
            </a:pPr>
            <a:r>
              <a:rPr lang="en-GB" dirty="0" smtClean="0"/>
              <a:t>The theory behind CSS frameworks is that it reduces the repetitiveness of styling web sites and having to type the same bits of code again and again. They are simply files that can control the appearance of your web pages or standardise web sites and help avoid mistakes and browser compatibility problems.</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Uses of CSS</a:t>
            </a:r>
            <a:endParaRPr lang="en-GB" dirty="0"/>
          </a:p>
        </p:txBody>
      </p:sp>
      <p:sp>
        <p:nvSpPr>
          <p:cNvPr id="3" name="Content Placeholder 2"/>
          <p:cNvSpPr>
            <a:spLocks noGrp="1"/>
          </p:cNvSpPr>
          <p:nvPr>
            <p:ph idx="1"/>
          </p:nvPr>
        </p:nvSpPr>
        <p:spPr/>
        <p:txBody>
          <a:bodyPr/>
          <a:lstStyle/>
          <a:p>
            <a:pPr marL="3175" indent="-3175">
              <a:buNone/>
            </a:pPr>
            <a:r>
              <a:rPr lang="en-US" dirty="0" smtClean="0"/>
              <a:t>CSS has many, many uses, the easier ones to comprehend include controlling and editing the:</a:t>
            </a:r>
          </a:p>
          <a:p>
            <a:pPr lvl="1"/>
            <a:r>
              <a:rPr lang="en-US" dirty="0" smtClean="0"/>
              <a:t>background </a:t>
            </a:r>
            <a:r>
              <a:rPr lang="en-US" dirty="0" err="1" smtClean="0"/>
              <a:t>colour</a:t>
            </a:r>
            <a:endParaRPr lang="en-US" dirty="0" smtClean="0"/>
          </a:p>
          <a:p>
            <a:pPr lvl="1"/>
            <a:r>
              <a:rPr lang="en-US" dirty="0" smtClean="0"/>
              <a:t>background images</a:t>
            </a:r>
          </a:p>
          <a:p>
            <a:pPr lvl="1"/>
            <a:r>
              <a:rPr lang="en-US" dirty="0" smtClean="0"/>
              <a:t>formatting text</a:t>
            </a:r>
          </a:p>
          <a:p>
            <a:pPr lvl="1"/>
            <a:r>
              <a:rPr lang="en-US" dirty="0" smtClean="0"/>
              <a:t>borders</a:t>
            </a:r>
          </a:p>
          <a:p>
            <a:pPr lvl="1"/>
            <a:r>
              <a:rPr lang="en-US" dirty="0" smtClean="0"/>
              <a:t>padding</a:t>
            </a:r>
          </a:p>
          <a:p>
            <a:pPr lvl="1"/>
            <a:r>
              <a:rPr lang="en-US" dirty="0" smtClean="0"/>
              <a:t>heading styles</a:t>
            </a:r>
          </a:p>
          <a:p>
            <a:pPr lvl="1"/>
            <a:r>
              <a:rPr lang="en-US" dirty="0" smtClean="0"/>
              <a:t>positioning elements</a:t>
            </a:r>
          </a:p>
          <a:p>
            <a:pPr lvl="1"/>
            <a:r>
              <a:rPr lang="en-US" dirty="0" smtClean="0"/>
              <a:t>creating columns</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Box Model</a:t>
            </a:r>
            <a:endParaRPr lang="en-GB" dirty="0"/>
          </a:p>
        </p:txBody>
      </p:sp>
      <p:sp>
        <p:nvSpPr>
          <p:cNvPr id="3" name="Content Placeholder 2"/>
          <p:cNvSpPr>
            <a:spLocks noGrp="1"/>
          </p:cNvSpPr>
          <p:nvPr>
            <p:ph idx="1"/>
          </p:nvPr>
        </p:nvSpPr>
        <p:spPr>
          <a:xfrm>
            <a:off x="467544" y="1600200"/>
            <a:ext cx="7704856" cy="4525963"/>
          </a:xfrm>
        </p:spPr>
        <p:txBody>
          <a:bodyPr>
            <a:normAutofit fontScale="92500" lnSpcReduction="10000"/>
          </a:bodyPr>
          <a:lstStyle/>
          <a:p>
            <a:pPr marL="0" indent="0">
              <a:buNone/>
            </a:pPr>
            <a:r>
              <a:rPr lang="en-GB" dirty="0" smtClean="0"/>
              <a:t>The term "box model" is used when talking about design and layout in CSS.  It really is just a box and consists of margins, borders, padding, and the actual content.</a:t>
            </a:r>
          </a:p>
          <a:p>
            <a:pPr marL="0" indent="0">
              <a:buNone/>
            </a:pPr>
            <a:endParaRPr lang="en-GB" dirty="0" smtClean="0"/>
          </a:p>
          <a:p>
            <a:pPr marL="0" indent="0">
              <a:buNone/>
            </a:pPr>
            <a:r>
              <a:rPr lang="en-GB" dirty="0" smtClean="0"/>
              <a:t>The box model allows a border to be placed around elements and space to be placed in between elements.</a:t>
            </a:r>
          </a:p>
          <a:p>
            <a:pPr marL="0" indent="0">
              <a:buNone/>
            </a:pPr>
            <a:endParaRPr lang="en-GB" dirty="0" smtClean="0"/>
          </a:p>
          <a:p>
            <a:pPr marL="0" indent="0">
              <a:buNone/>
            </a:pPr>
            <a:r>
              <a:rPr lang="en-GB" dirty="0" smtClean="0"/>
              <a:t>In order to set the width and height of an element correctly in all browsers, you need to know how the box model works.</a:t>
            </a:r>
          </a:p>
          <a:p>
            <a:pPr marL="0" indent="0">
              <a:buNone/>
            </a:pPr>
            <a:endParaRPr lang="en-GB" dirty="0" smtClean="0"/>
          </a:p>
          <a:p>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Height and Width</a:t>
            </a:r>
            <a:endParaRPr lang="en-GB" dirty="0"/>
          </a:p>
        </p:txBody>
      </p:sp>
      <p:sp>
        <p:nvSpPr>
          <p:cNvPr id="3" name="Content Placeholder 2"/>
          <p:cNvSpPr>
            <a:spLocks noGrp="1"/>
          </p:cNvSpPr>
          <p:nvPr>
            <p:ph idx="1"/>
          </p:nvPr>
        </p:nvSpPr>
        <p:spPr>
          <a:xfrm>
            <a:off x="457200" y="1412776"/>
            <a:ext cx="7715200" cy="4713387"/>
          </a:xfrm>
        </p:spPr>
        <p:txBody>
          <a:bodyPr/>
          <a:lstStyle/>
          <a:p>
            <a:pPr marL="3175" indent="-3175">
              <a:buNone/>
            </a:pPr>
            <a:r>
              <a:rPr lang="en-GB" sz="2400" dirty="0" smtClean="0"/>
              <a:t>When you set the height and width of an element in your web page, you are setting the height and width of the content area of your box.  You need to know the values given to the padding, border and margins in order to know the true amount of space the box will take up.</a:t>
            </a:r>
          </a:p>
          <a:p>
            <a:endParaRPr lang="en-GB" dirty="0"/>
          </a:p>
        </p:txBody>
      </p:sp>
      <p:pic>
        <p:nvPicPr>
          <p:cNvPr id="5" name="Picture 2"/>
          <p:cNvPicPr>
            <a:picLocks noChangeAspect="1" noChangeArrowheads="1"/>
          </p:cNvPicPr>
          <p:nvPr/>
        </p:nvPicPr>
        <p:blipFill>
          <a:blip r:embed="rId2" cstate="print"/>
          <a:srcRect l="24151" t="39775" r="39174" b="25223"/>
          <a:stretch>
            <a:fillRect/>
          </a:stretch>
        </p:blipFill>
        <p:spPr bwMode="auto">
          <a:xfrm>
            <a:off x="2051720" y="3717032"/>
            <a:ext cx="5099476" cy="2736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a:t>
            </a:r>
            <a:endParaRPr lang="en-GB" dirty="0"/>
          </a:p>
        </p:txBody>
      </p:sp>
      <p:sp>
        <p:nvSpPr>
          <p:cNvPr id="3" name="Content Placeholder 2"/>
          <p:cNvSpPr>
            <a:spLocks noGrp="1"/>
          </p:cNvSpPr>
          <p:nvPr>
            <p:ph idx="1"/>
          </p:nvPr>
        </p:nvSpPr>
        <p:spPr/>
        <p:txBody>
          <a:bodyPr/>
          <a:lstStyle/>
          <a:p>
            <a:pPr marL="3175" indent="-3175">
              <a:buNone/>
            </a:pPr>
            <a:r>
              <a:rPr lang="en-GB" dirty="0" smtClean="0"/>
              <a:t>The content area is where you text or images will go. You can change the background colour of this area as well as setting the height and width.</a:t>
            </a:r>
          </a:p>
          <a:p>
            <a:endParaRPr lang="en-GB" dirty="0" smtClean="0"/>
          </a:p>
          <a:p>
            <a:endParaRPr lang="en-GB" dirty="0"/>
          </a:p>
        </p:txBody>
      </p:sp>
      <p:pic>
        <p:nvPicPr>
          <p:cNvPr id="4" name="Picture 2"/>
          <p:cNvPicPr>
            <a:picLocks noChangeAspect="1" noChangeArrowheads="1"/>
          </p:cNvPicPr>
          <p:nvPr/>
        </p:nvPicPr>
        <p:blipFill>
          <a:blip r:embed="rId2" cstate="print"/>
          <a:srcRect l="24151" t="39775" r="39174" b="25223"/>
          <a:stretch>
            <a:fillRect/>
          </a:stretch>
        </p:blipFill>
        <p:spPr bwMode="auto">
          <a:xfrm>
            <a:off x="1691680" y="3717032"/>
            <a:ext cx="5099476" cy="2736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Padding</a:t>
            </a:r>
            <a:endParaRPr lang="en-GB" dirty="0"/>
          </a:p>
        </p:txBody>
      </p:sp>
      <p:sp>
        <p:nvSpPr>
          <p:cNvPr id="3" name="Content Placeholder 2"/>
          <p:cNvSpPr>
            <a:spLocks noGrp="1"/>
          </p:cNvSpPr>
          <p:nvPr>
            <p:ph idx="1"/>
          </p:nvPr>
        </p:nvSpPr>
        <p:spPr/>
        <p:txBody>
          <a:bodyPr/>
          <a:lstStyle/>
          <a:p>
            <a:pPr marL="3175" indent="-3175">
              <a:buNone/>
            </a:pPr>
            <a:r>
              <a:rPr lang="en-GB" dirty="0" smtClean="0"/>
              <a:t>Padding is the space between the content and the border.  This is just empty space.  Its background colour is determined by the colour of the content area.</a:t>
            </a:r>
            <a:endParaRPr lang="en-GB" b="1" dirty="0" smtClean="0"/>
          </a:p>
          <a:p>
            <a:endParaRPr lang="en-GB" dirty="0"/>
          </a:p>
        </p:txBody>
      </p:sp>
      <p:pic>
        <p:nvPicPr>
          <p:cNvPr id="4" name="Picture 2"/>
          <p:cNvPicPr>
            <a:picLocks noChangeAspect="1" noChangeArrowheads="1"/>
          </p:cNvPicPr>
          <p:nvPr/>
        </p:nvPicPr>
        <p:blipFill>
          <a:blip r:embed="rId2" cstate="print"/>
          <a:srcRect l="24151" t="39775" r="39174" b="25223"/>
          <a:stretch>
            <a:fillRect/>
          </a:stretch>
        </p:blipFill>
        <p:spPr bwMode="auto">
          <a:xfrm>
            <a:off x="1691680" y="3717032"/>
            <a:ext cx="5099476" cy="2736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Border</a:t>
            </a:r>
            <a:endParaRPr lang="en-GB" dirty="0"/>
          </a:p>
        </p:txBody>
      </p:sp>
      <p:sp>
        <p:nvSpPr>
          <p:cNvPr id="3" name="Content Placeholder 2"/>
          <p:cNvSpPr>
            <a:spLocks noGrp="1"/>
          </p:cNvSpPr>
          <p:nvPr>
            <p:ph idx="1"/>
          </p:nvPr>
        </p:nvSpPr>
        <p:spPr/>
        <p:txBody>
          <a:bodyPr/>
          <a:lstStyle/>
          <a:p>
            <a:pPr marL="0" indent="0">
              <a:buNone/>
            </a:pPr>
            <a:r>
              <a:rPr lang="en-GB" dirty="0" smtClean="0"/>
              <a:t>The border goes around the padding and the content. The border can have different attributes.  For example, the line can be different thicknesses, colours and can even be dotted</a:t>
            </a:r>
            <a:r>
              <a:rPr lang="en-GB" dirty="0"/>
              <a:t> </a:t>
            </a:r>
            <a:r>
              <a:rPr lang="en-GB" dirty="0" smtClean="0"/>
              <a:t>or dashed.</a:t>
            </a:r>
          </a:p>
          <a:p>
            <a:endParaRPr lang="en-GB" dirty="0"/>
          </a:p>
        </p:txBody>
      </p:sp>
      <p:pic>
        <p:nvPicPr>
          <p:cNvPr id="4" name="Picture 2"/>
          <p:cNvPicPr>
            <a:picLocks noChangeAspect="1" noChangeArrowheads="1"/>
          </p:cNvPicPr>
          <p:nvPr/>
        </p:nvPicPr>
        <p:blipFill>
          <a:blip r:embed="rId2" cstate="print"/>
          <a:srcRect l="24151" t="39775" r="39174" b="25223"/>
          <a:stretch>
            <a:fillRect/>
          </a:stretch>
        </p:blipFill>
        <p:spPr bwMode="auto">
          <a:xfrm>
            <a:off x="1763688" y="3861048"/>
            <a:ext cx="5099476" cy="27363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253</TotalTime>
  <Words>990</Words>
  <Application>Microsoft Office PowerPoint</Application>
  <PresentationFormat>On-screen Show (4:3)</PresentationFormat>
  <Paragraphs>117</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Opulent</vt:lpstr>
      <vt:lpstr>The Characteristics of CSS</vt:lpstr>
      <vt:lpstr>Contents</vt:lpstr>
      <vt:lpstr>CSS Frameworks</vt:lpstr>
      <vt:lpstr>Uses of CSS</vt:lpstr>
      <vt:lpstr>Box Model</vt:lpstr>
      <vt:lpstr>Height and Width</vt:lpstr>
      <vt:lpstr>Content</vt:lpstr>
      <vt:lpstr>Padding</vt:lpstr>
      <vt:lpstr>Border</vt:lpstr>
      <vt:lpstr>Margin</vt:lpstr>
      <vt:lpstr>Accessing CSS</vt:lpstr>
      <vt:lpstr>In-line</vt:lpstr>
      <vt:lpstr>Embedded</vt:lpstr>
      <vt:lpstr>External</vt:lpstr>
      <vt:lpstr>Implementation styles tip</vt:lpstr>
      <vt:lpstr>Selectors</vt:lpstr>
      <vt:lpstr>Class selectors</vt:lpstr>
      <vt:lpstr>Class selectors</vt:lpstr>
      <vt:lpstr>ID</vt:lpstr>
      <vt:lpstr>Class vs id</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Characteristics of CSS</dc:title>
  <dc:creator>Angie</dc:creator>
  <cp:lastModifiedBy>Satchet</cp:lastModifiedBy>
  <cp:revision>31</cp:revision>
  <dcterms:created xsi:type="dcterms:W3CDTF">2011-01-28T12:02:52Z</dcterms:created>
  <dcterms:modified xsi:type="dcterms:W3CDTF">2013-01-09T21:12:51Z</dcterms:modified>
</cp:coreProperties>
</file>